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78" r:id="rId1"/>
  </p:sldMasterIdLst>
  <p:notesMasterIdLst>
    <p:notesMasterId r:id="rId16"/>
  </p:notesMasterIdLst>
  <p:sldIdLst>
    <p:sldId id="257" r:id="rId2"/>
    <p:sldId id="563" r:id="rId3"/>
    <p:sldId id="578" r:id="rId4"/>
    <p:sldId id="591" r:id="rId5"/>
    <p:sldId id="596" r:id="rId6"/>
    <p:sldId id="597" r:id="rId7"/>
    <p:sldId id="589" r:id="rId8"/>
    <p:sldId id="567" r:id="rId9"/>
    <p:sldId id="593" r:id="rId10"/>
    <p:sldId id="598" r:id="rId11"/>
    <p:sldId id="599" r:id="rId12"/>
    <p:sldId id="600" r:id="rId13"/>
    <p:sldId id="547" r:id="rId14"/>
    <p:sldId id="30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83251" autoAdjust="0"/>
  </p:normalViewPr>
  <p:slideViewPr>
    <p:cSldViewPr>
      <p:cViewPr varScale="1">
        <p:scale>
          <a:sx n="86" d="100"/>
          <a:sy n="86" d="100"/>
        </p:scale>
        <p:origin x="1766" y="67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106372120151651"/>
          <c:y val="0.16669385076865392"/>
          <c:w val="0.75412146398366875"/>
          <c:h val="0.628508936382952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Госзакупки</c:v>
                </c:pt>
              </c:strCache>
            </c:strRef>
          </c:tx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03-4DE8-AEFD-C1C8F28DD91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НМЦК,руб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14000000</c:v>
                </c:pt>
                <c:pt idx="1">
                  <c:v>42000000</c:v>
                </c:pt>
                <c:pt idx="2">
                  <c:v>4400000</c:v>
                </c:pt>
                <c:pt idx="3">
                  <c:v>1487985</c:v>
                </c:pt>
                <c:pt idx="4">
                  <c:v>3000000</c:v>
                </c:pt>
                <c:pt idx="5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03-4DE8-AEFD-C1C8F28DD9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0898432"/>
        <c:axId val="390899968"/>
      </c:barChart>
      <c:catAx>
        <c:axId val="390898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90899968"/>
        <c:crosses val="autoZero"/>
        <c:auto val="1"/>
        <c:lblAlgn val="ctr"/>
        <c:lblOffset val="100"/>
        <c:noMultiLvlLbl val="0"/>
      </c:catAx>
      <c:valAx>
        <c:axId val="390899968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39089843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962676247624683"/>
          <c:y val="2.8530326695726617E-2"/>
          <c:w val="0.47440929113107361"/>
          <c:h val="0.874198005777135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Контрльно-надзорные органы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Федеральная налоговая служба </c:v>
                </c:pt>
                <c:pt idx="1">
                  <c:v>Государственный пожарный надзор ГУ МЧС России </c:v>
                </c:pt>
                <c:pt idx="2">
                  <c:v>Федеральная служба по надзору по защите прав потребителей и благополучия человека </c:v>
                </c:pt>
                <c:pt idx="3">
                  <c:v>Управление по технологическому и экологическому надзору Ростехнадзора </c:v>
                </c:pt>
                <c:pt idx="4">
                  <c:v>Caнитapнaя эпидeмиoлoгичeскaя cлужбa Якутска 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0.45800000000000002</c:v>
                </c:pt>
                <c:pt idx="1">
                  <c:v>0.32500000000000001</c:v>
                </c:pt>
                <c:pt idx="2">
                  <c:v>0.215</c:v>
                </c:pt>
                <c:pt idx="3">
                  <c:v>0.129</c:v>
                </c:pt>
                <c:pt idx="4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D6-47A8-AC69-6DA6BC838D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09556864"/>
        <c:axId val="409555328"/>
      </c:barChart>
      <c:valAx>
        <c:axId val="409555328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409556864"/>
        <c:crosses val="autoZero"/>
        <c:crossBetween val="between"/>
      </c:valAx>
      <c:catAx>
        <c:axId val="4095568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409555328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Семинары</c:v>
                </c:pt>
                <c:pt idx="1">
                  <c:v>Тренинги</c:v>
                </c:pt>
                <c:pt idx="2">
                  <c:v>Юридические консультации</c:v>
                </c:pt>
                <c:pt idx="3">
                  <c:v>Конференции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12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3-4108-AEFE-1981EF3169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Семинары</c:v>
                </c:pt>
                <c:pt idx="1">
                  <c:v>Тренинги</c:v>
                </c:pt>
                <c:pt idx="2">
                  <c:v>Юридические консультации</c:v>
                </c:pt>
                <c:pt idx="3">
                  <c:v>Конференции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15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3-4108-AEFE-1981EF3169D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Семинары</c:v>
                </c:pt>
                <c:pt idx="1">
                  <c:v>Тренинги</c:v>
                </c:pt>
                <c:pt idx="2">
                  <c:v>Юридические консультации</c:v>
                </c:pt>
                <c:pt idx="3">
                  <c:v>Конференции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12</c:v>
                </c:pt>
                <c:pt idx="1">
                  <c:v>5</c:v>
                </c:pt>
                <c:pt idx="2">
                  <c:v>23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63-4108-AEFE-1981EF316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640960"/>
        <c:axId val="409642496"/>
      </c:barChart>
      <c:catAx>
        <c:axId val="409640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9642496"/>
        <c:crosses val="autoZero"/>
        <c:auto val="1"/>
        <c:lblAlgn val="ctr"/>
        <c:lblOffset val="100"/>
        <c:noMultiLvlLbl val="0"/>
      </c:catAx>
      <c:valAx>
        <c:axId val="409642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96409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Формы взаимодействия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 непосредственных деловых контактов </c:v>
                </c:pt>
                <c:pt idx="1">
                  <c:v>участия в конференциях, заседаниях, круглых столах </c:v>
                </c:pt>
                <c:pt idx="2">
                  <c:v>взаимодействия через бизнес-сообщества</c:v>
                </c:pt>
                <c:pt idx="3">
                  <c:v>письменных обращений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0.57599999999999996</c:v>
                </c:pt>
                <c:pt idx="1">
                  <c:v>0.56999999999999995</c:v>
                </c:pt>
                <c:pt idx="2">
                  <c:v>0.11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FD-472A-81B6-EB46CE31BF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0EB87C-88E3-43A8-9A71-26C80065615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0219E4-8A2B-42B9-BC83-9876C0DF590C}">
      <dgm:prSet phldrT="[Текст]" custT="1"/>
      <dgm:spPr>
        <a:xfrm>
          <a:off x="270837" y="85591"/>
          <a:ext cx="5210397" cy="472320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организация консультационной поддержки малого и среднего бизнеса туристической и гостиничной направленности</a:t>
          </a:r>
        </a:p>
      </dgm:t>
    </dgm:pt>
    <dgm:pt modelId="{C80084FE-AEF8-4AA1-954D-9CA413078061}" type="parTrans" cxnId="{9FDC2A69-193A-4CF7-BD82-0EDB4E873715}">
      <dgm:prSet/>
      <dgm:spPr/>
      <dgm:t>
        <a:bodyPr/>
        <a:lstStyle/>
        <a:p>
          <a:endParaRPr lang="ru-RU" sz="6600"/>
        </a:p>
      </dgm:t>
    </dgm:pt>
    <dgm:pt modelId="{00D8F610-C7B8-4C6B-8D20-459F2B24B584}" type="sibTrans" cxnId="{9FDC2A69-193A-4CF7-BD82-0EDB4E873715}">
      <dgm:prSet/>
      <dgm:spPr/>
      <dgm:t>
        <a:bodyPr/>
        <a:lstStyle/>
        <a:p>
          <a:endParaRPr lang="ru-RU" sz="6600"/>
        </a:p>
      </dgm:t>
    </dgm:pt>
    <dgm:pt modelId="{5D162894-509A-49FA-A245-47993B52E8C1}">
      <dgm:prSet custT="1"/>
      <dgm:spPr>
        <a:xfrm>
          <a:off x="274320" y="811351"/>
          <a:ext cx="5090786" cy="472320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разработка и реализация обучающих программ для начинающих и опытных представителей бизнеса</a:t>
          </a:r>
        </a:p>
      </dgm:t>
    </dgm:pt>
    <dgm:pt modelId="{6C6E1277-25EC-4DA6-AAA1-4E460D0E6429}" type="parTrans" cxnId="{C28DC8F7-2436-4A18-B269-6DBBE4C70B26}">
      <dgm:prSet/>
      <dgm:spPr/>
      <dgm:t>
        <a:bodyPr/>
        <a:lstStyle/>
        <a:p>
          <a:endParaRPr lang="ru-RU" sz="6600"/>
        </a:p>
      </dgm:t>
    </dgm:pt>
    <dgm:pt modelId="{D95A0401-C242-4214-B714-0F9318CB40A3}" type="sibTrans" cxnId="{C28DC8F7-2436-4A18-B269-6DBBE4C70B26}">
      <dgm:prSet/>
      <dgm:spPr/>
      <dgm:t>
        <a:bodyPr/>
        <a:lstStyle/>
        <a:p>
          <a:endParaRPr lang="ru-RU" sz="6600"/>
        </a:p>
      </dgm:t>
    </dgm:pt>
    <dgm:pt modelId="{BFEAA248-6BC5-4DE7-8543-E72D1613F25D}">
      <dgm:prSet custT="1"/>
      <dgm:spPr>
        <a:xfrm>
          <a:off x="271908" y="1537111"/>
          <a:ext cx="5212511" cy="472320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оказание на принципах аутсорсинга бухгалтерских, юридических и других услуг</a:t>
          </a:r>
        </a:p>
      </dgm:t>
    </dgm:pt>
    <dgm:pt modelId="{D5708814-F166-422A-8FCD-DB60D611747E}" type="parTrans" cxnId="{1198436A-3F2C-4336-AD8E-9353C2132F7D}">
      <dgm:prSet/>
      <dgm:spPr/>
      <dgm:t>
        <a:bodyPr/>
        <a:lstStyle/>
        <a:p>
          <a:endParaRPr lang="ru-RU" sz="6600"/>
        </a:p>
      </dgm:t>
    </dgm:pt>
    <dgm:pt modelId="{EE59401B-1740-477E-9819-DD247BB86AFC}" type="sibTrans" cxnId="{1198436A-3F2C-4336-AD8E-9353C2132F7D}">
      <dgm:prSet/>
      <dgm:spPr/>
      <dgm:t>
        <a:bodyPr/>
        <a:lstStyle/>
        <a:p>
          <a:endParaRPr lang="ru-RU" sz="6600"/>
        </a:p>
      </dgm:t>
    </dgm:pt>
    <dgm:pt modelId="{3B0F3DE3-3CC0-4474-AE8A-ED4376EFEA50}">
      <dgm:prSet custT="1"/>
      <dgm:spPr>
        <a:xfrm>
          <a:off x="274320" y="2262871"/>
          <a:ext cx="5184110" cy="472320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организация сбыта продукции клиентских представленности гостиниц на рынках, участие в ярморках вакансий, бизнес-тренингах </a:t>
          </a:r>
        </a:p>
      </dgm:t>
    </dgm:pt>
    <dgm:pt modelId="{D5EE1CE6-C9F8-4796-BFF3-904B1AB208D5}" type="parTrans" cxnId="{0DC47029-1A0E-4DF8-8ECD-F0090099EED1}">
      <dgm:prSet/>
      <dgm:spPr/>
      <dgm:t>
        <a:bodyPr/>
        <a:lstStyle/>
        <a:p>
          <a:endParaRPr lang="ru-RU" sz="6600"/>
        </a:p>
      </dgm:t>
    </dgm:pt>
    <dgm:pt modelId="{9D040AEC-DA84-49A7-AD0C-9222836DA1C4}" type="sibTrans" cxnId="{0DC47029-1A0E-4DF8-8ECD-F0090099EED1}">
      <dgm:prSet/>
      <dgm:spPr/>
      <dgm:t>
        <a:bodyPr/>
        <a:lstStyle/>
        <a:p>
          <a:endParaRPr lang="ru-RU" sz="6600"/>
        </a:p>
      </dgm:t>
    </dgm:pt>
    <dgm:pt modelId="{131C41A4-3631-4F5C-A9CA-73D932DCCBF4}">
      <dgm:prSet custT="1"/>
      <dgm:spPr>
        <a:xfrm>
          <a:off x="269230" y="2988631"/>
          <a:ext cx="5216111" cy="472320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• продвижение </a:t>
          </a:r>
          <a:r>
            <a:rPr lang="en-US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IT-</a:t>
          </a:r>
          <a:r>
            <a:rPr lang="ru-RU" sz="1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брендов, которые позиционируют гостиницы, привлекают турпоток</a:t>
          </a:r>
        </a:p>
      </dgm:t>
    </dgm:pt>
    <dgm:pt modelId="{142C4CD8-152F-4CA2-A175-9F1E653EC2AF}" type="parTrans" cxnId="{692F7AA5-25B3-414C-8AAD-023EC6F1637A}">
      <dgm:prSet/>
      <dgm:spPr/>
      <dgm:t>
        <a:bodyPr/>
        <a:lstStyle/>
        <a:p>
          <a:endParaRPr lang="ru-RU" sz="6600"/>
        </a:p>
      </dgm:t>
    </dgm:pt>
    <dgm:pt modelId="{5CA2F4ED-429C-4D23-88B2-5F92ADCD0CDE}" type="sibTrans" cxnId="{692F7AA5-25B3-414C-8AAD-023EC6F1637A}">
      <dgm:prSet/>
      <dgm:spPr/>
      <dgm:t>
        <a:bodyPr/>
        <a:lstStyle/>
        <a:p>
          <a:endParaRPr lang="ru-RU" sz="6600"/>
        </a:p>
      </dgm:t>
    </dgm:pt>
    <dgm:pt modelId="{D3AEFAAB-30DA-4DED-A2BE-19B1512CEC80}" type="pres">
      <dgm:prSet presAssocID="{050EB87C-88E3-43A8-9A71-26C800656153}" presName="linear" presStyleCnt="0">
        <dgm:presLayoutVars>
          <dgm:dir/>
          <dgm:animLvl val="lvl"/>
          <dgm:resizeHandles val="exact"/>
        </dgm:presLayoutVars>
      </dgm:prSet>
      <dgm:spPr/>
    </dgm:pt>
    <dgm:pt modelId="{7B2D836B-B4E5-4B67-9848-E036B9D4D140}" type="pres">
      <dgm:prSet presAssocID="{4E0219E4-8A2B-42B9-BC83-9876C0DF590C}" presName="parentLin" presStyleCnt="0"/>
      <dgm:spPr/>
    </dgm:pt>
    <dgm:pt modelId="{44342685-44F8-430D-A105-49317B670618}" type="pres">
      <dgm:prSet presAssocID="{4E0219E4-8A2B-42B9-BC83-9876C0DF590C}" presName="parentLeftMargin" presStyleLbl="node1" presStyleIdx="0" presStyleCnt="5"/>
      <dgm:spPr>
        <a:prstGeom prst="roundRect">
          <a:avLst/>
        </a:prstGeom>
      </dgm:spPr>
    </dgm:pt>
    <dgm:pt modelId="{F5631965-CE40-4C18-B412-F9949866393E}" type="pres">
      <dgm:prSet presAssocID="{4E0219E4-8A2B-42B9-BC83-9876C0DF590C}" presName="parentText" presStyleLbl="node1" presStyleIdx="0" presStyleCnt="5" custScaleX="137415">
        <dgm:presLayoutVars>
          <dgm:chMax val="0"/>
          <dgm:bulletEnabled val="1"/>
        </dgm:presLayoutVars>
      </dgm:prSet>
      <dgm:spPr/>
    </dgm:pt>
    <dgm:pt modelId="{53054805-A540-4CDA-9567-FD1D265421D6}" type="pres">
      <dgm:prSet presAssocID="{4E0219E4-8A2B-42B9-BC83-9876C0DF590C}" presName="negativeSpace" presStyleCnt="0"/>
      <dgm:spPr/>
    </dgm:pt>
    <dgm:pt modelId="{3D61DDC1-101B-4F74-909C-D4729D26AF67}" type="pres">
      <dgm:prSet presAssocID="{4E0219E4-8A2B-42B9-BC83-9876C0DF590C}" presName="childText" presStyleLbl="conFgAcc1" presStyleIdx="0" presStyleCnt="5">
        <dgm:presLayoutVars>
          <dgm:bulletEnabled val="1"/>
        </dgm:presLayoutVars>
      </dgm:prSet>
      <dgm:spPr>
        <a:xfrm>
          <a:off x="0" y="321751"/>
          <a:ext cx="5486400" cy="403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811D06AD-76FB-42A7-8981-85BB8B4565EE}" type="pres">
      <dgm:prSet presAssocID="{00D8F610-C7B8-4C6B-8D20-459F2B24B584}" presName="spaceBetweenRectangles" presStyleCnt="0"/>
      <dgm:spPr/>
    </dgm:pt>
    <dgm:pt modelId="{C1BDF601-A9BC-4572-9D31-3A068B5510A3}" type="pres">
      <dgm:prSet presAssocID="{5D162894-509A-49FA-A245-47993B52E8C1}" presName="parentLin" presStyleCnt="0"/>
      <dgm:spPr/>
    </dgm:pt>
    <dgm:pt modelId="{BCAC5D0B-80C8-47E2-94A0-5A7C83685484}" type="pres">
      <dgm:prSet presAssocID="{5D162894-509A-49FA-A245-47993B52E8C1}" presName="parentLeftMargin" presStyleLbl="node1" presStyleIdx="0" presStyleCnt="5"/>
      <dgm:spPr>
        <a:prstGeom prst="roundRect">
          <a:avLst/>
        </a:prstGeom>
      </dgm:spPr>
    </dgm:pt>
    <dgm:pt modelId="{BA17CCDD-991D-4A2B-BC62-497D545D69A1}" type="pres">
      <dgm:prSet presAssocID="{5D162894-509A-49FA-A245-47993B52E8C1}" presName="parentText" presStyleLbl="node1" presStyleIdx="1" presStyleCnt="5" custScaleX="132556">
        <dgm:presLayoutVars>
          <dgm:chMax val="0"/>
          <dgm:bulletEnabled val="1"/>
        </dgm:presLayoutVars>
      </dgm:prSet>
      <dgm:spPr/>
    </dgm:pt>
    <dgm:pt modelId="{320E0934-0035-4548-A219-AC8CAF6A8345}" type="pres">
      <dgm:prSet presAssocID="{5D162894-509A-49FA-A245-47993B52E8C1}" presName="negativeSpace" presStyleCnt="0"/>
      <dgm:spPr/>
    </dgm:pt>
    <dgm:pt modelId="{836B6B7B-3DF6-4BF6-9C9A-ED66EFDE6BF5}" type="pres">
      <dgm:prSet presAssocID="{5D162894-509A-49FA-A245-47993B52E8C1}" presName="childText" presStyleLbl="conFgAcc1" presStyleIdx="1" presStyleCnt="5">
        <dgm:presLayoutVars>
          <dgm:bulletEnabled val="1"/>
        </dgm:presLayoutVars>
      </dgm:prSet>
      <dgm:spPr>
        <a:xfrm>
          <a:off x="0" y="1047511"/>
          <a:ext cx="5486400" cy="403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A2018ECE-D9DF-4153-8C47-5F915C148A43}" type="pres">
      <dgm:prSet presAssocID="{D95A0401-C242-4214-B714-0F9318CB40A3}" presName="spaceBetweenRectangles" presStyleCnt="0"/>
      <dgm:spPr/>
    </dgm:pt>
    <dgm:pt modelId="{08499D89-4FC9-439A-A9D7-0717F081E000}" type="pres">
      <dgm:prSet presAssocID="{BFEAA248-6BC5-4DE7-8543-E72D1613F25D}" presName="parentLin" presStyleCnt="0"/>
      <dgm:spPr/>
    </dgm:pt>
    <dgm:pt modelId="{6FDBB4C2-A73C-4070-9BE1-18D1F83976A0}" type="pres">
      <dgm:prSet presAssocID="{BFEAA248-6BC5-4DE7-8543-E72D1613F25D}" presName="parentLeftMargin" presStyleLbl="node1" presStyleIdx="1" presStyleCnt="5"/>
      <dgm:spPr>
        <a:prstGeom prst="roundRect">
          <a:avLst/>
        </a:prstGeom>
      </dgm:spPr>
    </dgm:pt>
    <dgm:pt modelId="{4E3D5993-93E1-4986-B786-1FC525F4F98D}" type="pres">
      <dgm:prSet presAssocID="{BFEAA248-6BC5-4DE7-8543-E72D1613F25D}" presName="parentText" presStyleLbl="node1" presStyleIdx="2" presStyleCnt="5" custScaleX="136929">
        <dgm:presLayoutVars>
          <dgm:chMax val="0"/>
          <dgm:bulletEnabled val="1"/>
        </dgm:presLayoutVars>
      </dgm:prSet>
      <dgm:spPr/>
    </dgm:pt>
    <dgm:pt modelId="{6DE6649B-FF7E-4E6B-9518-2F131C1B67CD}" type="pres">
      <dgm:prSet presAssocID="{BFEAA248-6BC5-4DE7-8543-E72D1613F25D}" presName="negativeSpace" presStyleCnt="0"/>
      <dgm:spPr/>
    </dgm:pt>
    <dgm:pt modelId="{EF4FBBAF-9953-4247-BDFE-D03EEFFFE3B1}" type="pres">
      <dgm:prSet presAssocID="{BFEAA248-6BC5-4DE7-8543-E72D1613F25D}" presName="childText" presStyleLbl="conFgAcc1" presStyleIdx="2" presStyleCnt="5">
        <dgm:presLayoutVars>
          <dgm:bulletEnabled val="1"/>
        </dgm:presLayoutVars>
      </dgm:prSet>
      <dgm:spPr>
        <a:xfrm>
          <a:off x="0" y="1773271"/>
          <a:ext cx="5486400" cy="403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35564E89-F5F9-4EC7-8EBE-729561DB0782}" type="pres">
      <dgm:prSet presAssocID="{EE59401B-1740-477E-9819-DD247BB86AFC}" presName="spaceBetweenRectangles" presStyleCnt="0"/>
      <dgm:spPr/>
    </dgm:pt>
    <dgm:pt modelId="{CFE32B3B-DA0B-4197-BCD9-06D4C9DBFED5}" type="pres">
      <dgm:prSet presAssocID="{3B0F3DE3-3CC0-4474-AE8A-ED4376EFEA50}" presName="parentLin" presStyleCnt="0"/>
      <dgm:spPr/>
    </dgm:pt>
    <dgm:pt modelId="{86069477-A88E-4102-8E04-76406C9E0C2E}" type="pres">
      <dgm:prSet presAssocID="{3B0F3DE3-3CC0-4474-AE8A-ED4376EFEA50}" presName="parentLeftMargin" presStyleLbl="node1" presStyleIdx="2" presStyleCnt="5"/>
      <dgm:spPr>
        <a:prstGeom prst="roundRect">
          <a:avLst/>
        </a:prstGeom>
      </dgm:spPr>
    </dgm:pt>
    <dgm:pt modelId="{DEF4BC0E-D4F2-496F-B267-AB000B2C6E87}" type="pres">
      <dgm:prSet presAssocID="{3B0F3DE3-3CC0-4474-AE8A-ED4376EFEA50}" presName="parentText" presStyleLbl="node1" presStyleIdx="3" presStyleCnt="5" custScaleX="134986">
        <dgm:presLayoutVars>
          <dgm:chMax val="0"/>
          <dgm:bulletEnabled val="1"/>
        </dgm:presLayoutVars>
      </dgm:prSet>
      <dgm:spPr/>
    </dgm:pt>
    <dgm:pt modelId="{75522E70-2E63-48AF-AE29-2556E65B6AA6}" type="pres">
      <dgm:prSet presAssocID="{3B0F3DE3-3CC0-4474-AE8A-ED4376EFEA50}" presName="negativeSpace" presStyleCnt="0"/>
      <dgm:spPr/>
    </dgm:pt>
    <dgm:pt modelId="{ADA021C4-2B9B-4CEF-A936-F9C0A372D8A8}" type="pres">
      <dgm:prSet presAssocID="{3B0F3DE3-3CC0-4474-AE8A-ED4376EFEA50}" presName="childText" presStyleLbl="conFgAcc1" presStyleIdx="3" presStyleCnt="5">
        <dgm:presLayoutVars>
          <dgm:bulletEnabled val="1"/>
        </dgm:presLayoutVars>
      </dgm:prSet>
      <dgm:spPr>
        <a:xfrm>
          <a:off x="0" y="2499031"/>
          <a:ext cx="5486400" cy="403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9D026FD-7CC3-4EDB-8FA6-68B207E334B5}" type="pres">
      <dgm:prSet presAssocID="{9D040AEC-DA84-49A7-AD0C-9222836DA1C4}" presName="spaceBetweenRectangles" presStyleCnt="0"/>
      <dgm:spPr/>
    </dgm:pt>
    <dgm:pt modelId="{CBF9ACAB-D9A6-4DDF-BD11-76AAC98BA29F}" type="pres">
      <dgm:prSet presAssocID="{131C41A4-3631-4F5C-A9CA-73D932DCCBF4}" presName="parentLin" presStyleCnt="0"/>
      <dgm:spPr/>
    </dgm:pt>
    <dgm:pt modelId="{0FA118B6-E6BA-460D-96DA-B0AA61A49D42}" type="pres">
      <dgm:prSet presAssocID="{131C41A4-3631-4F5C-A9CA-73D932DCCBF4}" presName="parentLeftMargin" presStyleLbl="node1" presStyleIdx="3" presStyleCnt="5"/>
      <dgm:spPr>
        <a:prstGeom prst="roundRect">
          <a:avLst/>
        </a:prstGeom>
      </dgm:spPr>
    </dgm:pt>
    <dgm:pt modelId="{825BBEA5-7430-4EC7-A11C-41506F401822}" type="pres">
      <dgm:prSet presAssocID="{131C41A4-3631-4F5C-A9CA-73D932DCCBF4}" presName="parentText" presStyleLbl="node1" presStyleIdx="4" presStyleCnt="5" custScaleX="138387">
        <dgm:presLayoutVars>
          <dgm:chMax val="0"/>
          <dgm:bulletEnabled val="1"/>
        </dgm:presLayoutVars>
      </dgm:prSet>
      <dgm:spPr/>
    </dgm:pt>
    <dgm:pt modelId="{017542AC-5D6E-4A92-A61D-69E4ECBA543E}" type="pres">
      <dgm:prSet presAssocID="{131C41A4-3631-4F5C-A9CA-73D932DCCBF4}" presName="negativeSpace" presStyleCnt="0"/>
      <dgm:spPr/>
    </dgm:pt>
    <dgm:pt modelId="{5778BE6D-652F-4E07-BF72-5500FACC6266}" type="pres">
      <dgm:prSet presAssocID="{131C41A4-3631-4F5C-A9CA-73D932DCCBF4}" presName="childText" presStyleLbl="conFgAcc1" presStyleIdx="4" presStyleCnt="5">
        <dgm:presLayoutVars>
          <dgm:bulletEnabled val="1"/>
        </dgm:presLayoutVars>
      </dgm:prSet>
      <dgm:spPr>
        <a:xfrm>
          <a:off x="0" y="3224791"/>
          <a:ext cx="5486400" cy="4032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99130E23-28D7-49BC-B8D7-E88CF877727C}" type="presOf" srcId="{4E0219E4-8A2B-42B9-BC83-9876C0DF590C}" destId="{44342685-44F8-430D-A105-49317B670618}" srcOrd="0" destOrd="0" presId="urn:microsoft.com/office/officeart/2005/8/layout/list1"/>
    <dgm:cxn modelId="{0DC47029-1A0E-4DF8-8ECD-F0090099EED1}" srcId="{050EB87C-88E3-43A8-9A71-26C800656153}" destId="{3B0F3DE3-3CC0-4474-AE8A-ED4376EFEA50}" srcOrd="3" destOrd="0" parTransId="{D5EE1CE6-C9F8-4796-BFF3-904B1AB208D5}" sibTransId="{9D040AEC-DA84-49A7-AD0C-9222836DA1C4}"/>
    <dgm:cxn modelId="{0291B131-ED5B-40F7-BC3C-FD434D71D148}" type="presOf" srcId="{131C41A4-3631-4F5C-A9CA-73D932DCCBF4}" destId="{825BBEA5-7430-4EC7-A11C-41506F401822}" srcOrd="1" destOrd="0" presId="urn:microsoft.com/office/officeart/2005/8/layout/list1"/>
    <dgm:cxn modelId="{43B39B33-A4CA-49F1-9AE1-A18BBC58198E}" type="presOf" srcId="{050EB87C-88E3-43A8-9A71-26C800656153}" destId="{D3AEFAAB-30DA-4DED-A2BE-19B1512CEC80}" srcOrd="0" destOrd="0" presId="urn:microsoft.com/office/officeart/2005/8/layout/list1"/>
    <dgm:cxn modelId="{7B82573E-443E-4235-A5F4-F3D060A6A0EB}" type="presOf" srcId="{3B0F3DE3-3CC0-4474-AE8A-ED4376EFEA50}" destId="{86069477-A88E-4102-8E04-76406C9E0C2E}" srcOrd="0" destOrd="0" presId="urn:microsoft.com/office/officeart/2005/8/layout/list1"/>
    <dgm:cxn modelId="{E429C55E-ED51-4E13-A178-B1BF983E3694}" type="presOf" srcId="{BFEAA248-6BC5-4DE7-8543-E72D1613F25D}" destId="{6FDBB4C2-A73C-4070-9BE1-18D1F83976A0}" srcOrd="0" destOrd="0" presId="urn:microsoft.com/office/officeart/2005/8/layout/list1"/>
    <dgm:cxn modelId="{9FDC2A69-193A-4CF7-BD82-0EDB4E873715}" srcId="{050EB87C-88E3-43A8-9A71-26C800656153}" destId="{4E0219E4-8A2B-42B9-BC83-9876C0DF590C}" srcOrd="0" destOrd="0" parTransId="{C80084FE-AEF8-4AA1-954D-9CA413078061}" sibTransId="{00D8F610-C7B8-4C6B-8D20-459F2B24B584}"/>
    <dgm:cxn modelId="{1198436A-3F2C-4336-AD8E-9353C2132F7D}" srcId="{050EB87C-88E3-43A8-9A71-26C800656153}" destId="{BFEAA248-6BC5-4DE7-8543-E72D1613F25D}" srcOrd="2" destOrd="0" parTransId="{D5708814-F166-422A-8FCD-DB60D611747E}" sibTransId="{EE59401B-1740-477E-9819-DD247BB86AFC}"/>
    <dgm:cxn modelId="{7A487E53-AD2C-4108-BBD1-FB1BB13977F9}" type="presOf" srcId="{5D162894-509A-49FA-A245-47993B52E8C1}" destId="{BCAC5D0B-80C8-47E2-94A0-5A7C83685484}" srcOrd="0" destOrd="0" presId="urn:microsoft.com/office/officeart/2005/8/layout/list1"/>
    <dgm:cxn modelId="{46278D90-DE3C-4494-9E68-B01248A76BF2}" type="presOf" srcId="{131C41A4-3631-4F5C-A9CA-73D932DCCBF4}" destId="{0FA118B6-E6BA-460D-96DA-B0AA61A49D42}" srcOrd="0" destOrd="0" presId="urn:microsoft.com/office/officeart/2005/8/layout/list1"/>
    <dgm:cxn modelId="{1562739B-4A07-4E9C-BB5B-D3CD378A9B9C}" type="presOf" srcId="{BFEAA248-6BC5-4DE7-8543-E72D1613F25D}" destId="{4E3D5993-93E1-4986-B786-1FC525F4F98D}" srcOrd="1" destOrd="0" presId="urn:microsoft.com/office/officeart/2005/8/layout/list1"/>
    <dgm:cxn modelId="{692F7AA5-25B3-414C-8AAD-023EC6F1637A}" srcId="{050EB87C-88E3-43A8-9A71-26C800656153}" destId="{131C41A4-3631-4F5C-A9CA-73D932DCCBF4}" srcOrd="4" destOrd="0" parTransId="{142C4CD8-152F-4CA2-A175-9F1E653EC2AF}" sibTransId="{5CA2F4ED-429C-4D23-88B2-5F92ADCD0CDE}"/>
    <dgm:cxn modelId="{25C314AE-F4FB-40E0-885A-26288B36EF46}" type="presOf" srcId="{3B0F3DE3-3CC0-4474-AE8A-ED4376EFEA50}" destId="{DEF4BC0E-D4F2-496F-B267-AB000B2C6E87}" srcOrd="1" destOrd="0" presId="urn:microsoft.com/office/officeart/2005/8/layout/list1"/>
    <dgm:cxn modelId="{A57361C6-9197-46CB-9450-69DA9E32D0E2}" type="presOf" srcId="{5D162894-509A-49FA-A245-47993B52E8C1}" destId="{BA17CCDD-991D-4A2B-BC62-497D545D69A1}" srcOrd="1" destOrd="0" presId="urn:microsoft.com/office/officeart/2005/8/layout/list1"/>
    <dgm:cxn modelId="{A5E202DA-2D46-49CE-98DA-19A5EBCD7603}" type="presOf" srcId="{4E0219E4-8A2B-42B9-BC83-9876C0DF590C}" destId="{F5631965-CE40-4C18-B412-F9949866393E}" srcOrd="1" destOrd="0" presId="urn:microsoft.com/office/officeart/2005/8/layout/list1"/>
    <dgm:cxn modelId="{C28DC8F7-2436-4A18-B269-6DBBE4C70B26}" srcId="{050EB87C-88E3-43A8-9A71-26C800656153}" destId="{5D162894-509A-49FA-A245-47993B52E8C1}" srcOrd="1" destOrd="0" parTransId="{6C6E1277-25EC-4DA6-AAA1-4E460D0E6429}" sibTransId="{D95A0401-C242-4214-B714-0F9318CB40A3}"/>
    <dgm:cxn modelId="{815020EF-C791-460E-A0B2-2793CE505A0E}" type="presParOf" srcId="{D3AEFAAB-30DA-4DED-A2BE-19B1512CEC80}" destId="{7B2D836B-B4E5-4B67-9848-E036B9D4D140}" srcOrd="0" destOrd="0" presId="urn:microsoft.com/office/officeart/2005/8/layout/list1"/>
    <dgm:cxn modelId="{D5CFC8A9-7DB9-4CA2-B079-3644F335FA6E}" type="presParOf" srcId="{7B2D836B-B4E5-4B67-9848-E036B9D4D140}" destId="{44342685-44F8-430D-A105-49317B670618}" srcOrd="0" destOrd="0" presId="urn:microsoft.com/office/officeart/2005/8/layout/list1"/>
    <dgm:cxn modelId="{743E1494-9B6B-4291-8BA2-2E2C40EDDCE6}" type="presParOf" srcId="{7B2D836B-B4E5-4B67-9848-E036B9D4D140}" destId="{F5631965-CE40-4C18-B412-F9949866393E}" srcOrd="1" destOrd="0" presId="urn:microsoft.com/office/officeart/2005/8/layout/list1"/>
    <dgm:cxn modelId="{22C9AB09-6626-4C62-B275-BE85BF9340AE}" type="presParOf" srcId="{D3AEFAAB-30DA-4DED-A2BE-19B1512CEC80}" destId="{53054805-A540-4CDA-9567-FD1D265421D6}" srcOrd="1" destOrd="0" presId="urn:microsoft.com/office/officeart/2005/8/layout/list1"/>
    <dgm:cxn modelId="{7269003D-EF26-4071-8965-B6CDB0C6D113}" type="presParOf" srcId="{D3AEFAAB-30DA-4DED-A2BE-19B1512CEC80}" destId="{3D61DDC1-101B-4F74-909C-D4729D26AF67}" srcOrd="2" destOrd="0" presId="urn:microsoft.com/office/officeart/2005/8/layout/list1"/>
    <dgm:cxn modelId="{26B19C6C-98AA-4641-A623-4CB48C7E251C}" type="presParOf" srcId="{D3AEFAAB-30DA-4DED-A2BE-19B1512CEC80}" destId="{811D06AD-76FB-42A7-8981-85BB8B4565EE}" srcOrd="3" destOrd="0" presId="urn:microsoft.com/office/officeart/2005/8/layout/list1"/>
    <dgm:cxn modelId="{7A397C03-9B9E-4094-877C-55521FB477FC}" type="presParOf" srcId="{D3AEFAAB-30DA-4DED-A2BE-19B1512CEC80}" destId="{C1BDF601-A9BC-4572-9D31-3A068B5510A3}" srcOrd="4" destOrd="0" presId="urn:microsoft.com/office/officeart/2005/8/layout/list1"/>
    <dgm:cxn modelId="{FE963CEF-B90A-465A-BB97-08CA1353403A}" type="presParOf" srcId="{C1BDF601-A9BC-4572-9D31-3A068B5510A3}" destId="{BCAC5D0B-80C8-47E2-94A0-5A7C83685484}" srcOrd="0" destOrd="0" presId="urn:microsoft.com/office/officeart/2005/8/layout/list1"/>
    <dgm:cxn modelId="{06EC6D88-16FD-4CCB-A081-0AB289681473}" type="presParOf" srcId="{C1BDF601-A9BC-4572-9D31-3A068B5510A3}" destId="{BA17CCDD-991D-4A2B-BC62-497D545D69A1}" srcOrd="1" destOrd="0" presId="urn:microsoft.com/office/officeart/2005/8/layout/list1"/>
    <dgm:cxn modelId="{ABA6F584-8CCC-4EF7-9A2F-5DCB1951C259}" type="presParOf" srcId="{D3AEFAAB-30DA-4DED-A2BE-19B1512CEC80}" destId="{320E0934-0035-4548-A219-AC8CAF6A8345}" srcOrd="5" destOrd="0" presId="urn:microsoft.com/office/officeart/2005/8/layout/list1"/>
    <dgm:cxn modelId="{CE02E5E0-EFD9-485F-8833-0E84909D5FE3}" type="presParOf" srcId="{D3AEFAAB-30DA-4DED-A2BE-19B1512CEC80}" destId="{836B6B7B-3DF6-4BF6-9C9A-ED66EFDE6BF5}" srcOrd="6" destOrd="0" presId="urn:microsoft.com/office/officeart/2005/8/layout/list1"/>
    <dgm:cxn modelId="{9ACEF622-89D2-41CB-8EDE-E0E0DCE5CFC1}" type="presParOf" srcId="{D3AEFAAB-30DA-4DED-A2BE-19B1512CEC80}" destId="{A2018ECE-D9DF-4153-8C47-5F915C148A43}" srcOrd="7" destOrd="0" presId="urn:microsoft.com/office/officeart/2005/8/layout/list1"/>
    <dgm:cxn modelId="{53F00E1C-68F3-4546-A757-C6B47E7A0C54}" type="presParOf" srcId="{D3AEFAAB-30DA-4DED-A2BE-19B1512CEC80}" destId="{08499D89-4FC9-439A-A9D7-0717F081E000}" srcOrd="8" destOrd="0" presId="urn:microsoft.com/office/officeart/2005/8/layout/list1"/>
    <dgm:cxn modelId="{49DA5B8D-E5A2-45AB-900F-AABD6290D202}" type="presParOf" srcId="{08499D89-4FC9-439A-A9D7-0717F081E000}" destId="{6FDBB4C2-A73C-4070-9BE1-18D1F83976A0}" srcOrd="0" destOrd="0" presId="urn:microsoft.com/office/officeart/2005/8/layout/list1"/>
    <dgm:cxn modelId="{EFDAE0B5-BE32-4FE7-9D7C-79EAA5A95C69}" type="presParOf" srcId="{08499D89-4FC9-439A-A9D7-0717F081E000}" destId="{4E3D5993-93E1-4986-B786-1FC525F4F98D}" srcOrd="1" destOrd="0" presId="urn:microsoft.com/office/officeart/2005/8/layout/list1"/>
    <dgm:cxn modelId="{01577591-69B5-4D29-B6D2-00E90302A90F}" type="presParOf" srcId="{D3AEFAAB-30DA-4DED-A2BE-19B1512CEC80}" destId="{6DE6649B-FF7E-4E6B-9518-2F131C1B67CD}" srcOrd="9" destOrd="0" presId="urn:microsoft.com/office/officeart/2005/8/layout/list1"/>
    <dgm:cxn modelId="{1ED3CB19-914B-4F4E-87DD-8B0B500CE0C8}" type="presParOf" srcId="{D3AEFAAB-30DA-4DED-A2BE-19B1512CEC80}" destId="{EF4FBBAF-9953-4247-BDFE-D03EEFFFE3B1}" srcOrd="10" destOrd="0" presId="urn:microsoft.com/office/officeart/2005/8/layout/list1"/>
    <dgm:cxn modelId="{99F49A63-AEA4-4EF3-9A79-4433B669D541}" type="presParOf" srcId="{D3AEFAAB-30DA-4DED-A2BE-19B1512CEC80}" destId="{35564E89-F5F9-4EC7-8EBE-729561DB0782}" srcOrd="11" destOrd="0" presId="urn:microsoft.com/office/officeart/2005/8/layout/list1"/>
    <dgm:cxn modelId="{4AC07FA5-ADB2-4156-B501-FFCA85068506}" type="presParOf" srcId="{D3AEFAAB-30DA-4DED-A2BE-19B1512CEC80}" destId="{CFE32B3B-DA0B-4197-BCD9-06D4C9DBFED5}" srcOrd="12" destOrd="0" presId="urn:microsoft.com/office/officeart/2005/8/layout/list1"/>
    <dgm:cxn modelId="{400F2B19-6B4A-42D1-A13A-1705341ADADE}" type="presParOf" srcId="{CFE32B3B-DA0B-4197-BCD9-06D4C9DBFED5}" destId="{86069477-A88E-4102-8E04-76406C9E0C2E}" srcOrd="0" destOrd="0" presId="urn:microsoft.com/office/officeart/2005/8/layout/list1"/>
    <dgm:cxn modelId="{06167498-A359-4393-8E35-EAEA8C1FB913}" type="presParOf" srcId="{CFE32B3B-DA0B-4197-BCD9-06D4C9DBFED5}" destId="{DEF4BC0E-D4F2-496F-B267-AB000B2C6E87}" srcOrd="1" destOrd="0" presId="urn:microsoft.com/office/officeart/2005/8/layout/list1"/>
    <dgm:cxn modelId="{1EFDD15E-0ED2-4178-B06B-1994172EA329}" type="presParOf" srcId="{D3AEFAAB-30DA-4DED-A2BE-19B1512CEC80}" destId="{75522E70-2E63-48AF-AE29-2556E65B6AA6}" srcOrd="13" destOrd="0" presId="urn:microsoft.com/office/officeart/2005/8/layout/list1"/>
    <dgm:cxn modelId="{5DF4E23A-9C68-4A1F-A291-BAB0550C600D}" type="presParOf" srcId="{D3AEFAAB-30DA-4DED-A2BE-19B1512CEC80}" destId="{ADA021C4-2B9B-4CEF-A936-F9C0A372D8A8}" srcOrd="14" destOrd="0" presId="urn:microsoft.com/office/officeart/2005/8/layout/list1"/>
    <dgm:cxn modelId="{DD0A292D-8135-4241-97DF-ED5C5E15276B}" type="presParOf" srcId="{D3AEFAAB-30DA-4DED-A2BE-19B1512CEC80}" destId="{09D026FD-7CC3-4EDB-8FA6-68B207E334B5}" srcOrd="15" destOrd="0" presId="urn:microsoft.com/office/officeart/2005/8/layout/list1"/>
    <dgm:cxn modelId="{CFD1D475-A78F-4C7D-82F3-3B6B635632E8}" type="presParOf" srcId="{D3AEFAAB-30DA-4DED-A2BE-19B1512CEC80}" destId="{CBF9ACAB-D9A6-4DDF-BD11-76AAC98BA29F}" srcOrd="16" destOrd="0" presId="urn:microsoft.com/office/officeart/2005/8/layout/list1"/>
    <dgm:cxn modelId="{4ECCBC48-F7CB-4F8C-8A1A-370B7D27A787}" type="presParOf" srcId="{CBF9ACAB-D9A6-4DDF-BD11-76AAC98BA29F}" destId="{0FA118B6-E6BA-460D-96DA-B0AA61A49D42}" srcOrd="0" destOrd="0" presId="urn:microsoft.com/office/officeart/2005/8/layout/list1"/>
    <dgm:cxn modelId="{F410618F-DFD0-457C-B0EA-16B3D64270B5}" type="presParOf" srcId="{CBF9ACAB-D9A6-4DDF-BD11-76AAC98BA29F}" destId="{825BBEA5-7430-4EC7-A11C-41506F401822}" srcOrd="1" destOrd="0" presId="urn:microsoft.com/office/officeart/2005/8/layout/list1"/>
    <dgm:cxn modelId="{59E5D8BD-D0D8-4A88-93EB-356E4F7FCB92}" type="presParOf" srcId="{D3AEFAAB-30DA-4DED-A2BE-19B1512CEC80}" destId="{017542AC-5D6E-4A92-A61D-69E4ECBA543E}" srcOrd="17" destOrd="0" presId="urn:microsoft.com/office/officeart/2005/8/layout/list1"/>
    <dgm:cxn modelId="{5585CF65-E83A-4BB2-A563-CBAFDA3E4C19}" type="presParOf" srcId="{D3AEFAAB-30DA-4DED-A2BE-19B1512CEC80}" destId="{5778BE6D-652F-4E07-BF72-5500FACC626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DD9187-30FE-4848-A95C-73D6C9079A38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6ED190-F9CF-435C-837B-5D5778E3EBF4}">
      <dgm:prSet phldrT="[Текст]" custT="1"/>
      <dgm:spPr>
        <a:xfrm>
          <a:off x="822560" y="0"/>
          <a:ext cx="2008536" cy="678941"/>
        </a:xfrm>
        <a:noFill/>
        <a:ln>
          <a:noFill/>
        </a:ln>
        <a:effectLst/>
      </dgm:spPr>
      <dgm:t>
        <a:bodyPr/>
        <a:lstStyle/>
        <a:p>
          <a:r>
            <a:rPr lang="ru-RU" sz="18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Этап</a:t>
          </a:r>
          <a:endParaRPr lang="ru-RU" sz="1600" b="1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3862F0D-B27A-4BC7-AAEC-0B022C5011F9}" type="parTrans" cxnId="{2CFE1B63-A5AA-4D56-8048-24C095DE1E14}">
      <dgm:prSet/>
      <dgm:spPr/>
      <dgm:t>
        <a:bodyPr/>
        <a:lstStyle/>
        <a:p>
          <a:endParaRPr lang="ru-RU" sz="1600"/>
        </a:p>
      </dgm:t>
    </dgm:pt>
    <dgm:pt modelId="{C9C87A8E-AE46-4B6C-901A-89058D37195E}" type="sibTrans" cxnId="{2CFE1B63-A5AA-4D56-8048-24C095DE1E14}">
      <dgm:prSet/>
      <dgm:spPr/>
      <dgm:t>
        <a:bodyPr/>
        <a:lstStyle/>
        <a:p>
          <a:endParaRPr lang="ru-RU" sz="1600"/>
        </a:p>
      </dgm:t>
    </dgm:pt>
    <dgm:pt modelId="{009C4007-66D1-4245-86C0-5095219F691A}">
      <dgm:prSet phldrT="[Текст]" custT="1"/>
      <dgm:spPr>
        <a:xfrm>
          <a:off x="822560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Повышение квалификации</a:t>
          </a:r>
        </a:p>
      </dgm:t>
    </dgm:pt>
    <dgm:pt modelId="{94B54A75-C5F9-42B7-9E9E-BFDF61166485}" type="parTrans" cxnId="{080663B5-4C74-4A8E-BD4A-33D45EE4C844}">
      <dgm:prSet/>
      <dgm:spPr/>
      <dgm:t>
        <a:bodyPr/>
        <a:lstStyle/>
        <a:p>
          <a:endParaRPr lang="ru-RU" sz="1600"/>
        </a:p>
      </dgm:t>
    </dgm:pt>
    <dgm:pt modelId="{36F0D1E4-ADA7-4E76-8495-6E04774C119E}" type="sibTrans" cxnId="{080663B5-4C74-4A8E-BD4A-33D45EE4C844}">
      <dgm:prSet/>
      <dgm:spPr/>
      <dgm:t>
        <a:bodyPr/>
        <a:lstStyle/>
        <a:p>
          <a:endParaRPr lang="ru-RU" sz="1600"/>
        </a:p>
      </dgm:t>
    </dgm:pt>
    <dgm:pt modelId="{2FC695DB-1CB4-484A-A67C-33EC96487746}">
      <dgm:prSet phldrT="[Текст]" custT="1"/>
      <dgm:spPr>
        <a:xfrm>
          <a:off x="3792931" y="0"/>
          <a:ext cx="2008536" cy="678941"/>
        </a:xfrm>
        <a:noFill/>
        <a:ln>
          <a:noFill/>
        </a:ln>
        <a:effectLst/>
      </dgm:spPr>
      <dgm:t>
        <a:bodyPr/>
        <a:lstStyle/>
        <a:p>
          <a:r>
            <a:rPr lang="ru-RU" sz="18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Результат</a:t>
          </a:r>
          <a:endParaRPr lang="ru-RU" sz="1600" b="1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278E0EE-4466-4F71-AFFC-C798D8CD9B96}" type="parTrans" cxnId="{5280ECA9-DFAE-4D83-A8E4-4624283D24E8}">
      <dgm:prSet/>
      <dgm:spPr/>
      <dgm:t>
        <a:bodyPr/>
        <a:lstStyle/>
        <a:p>
          <a:endParaRPr lang="ru-RU" sz="1600"/>
        </a:p>
      </dgm:t>
    </dgm:pt>
    <dgm:pt modelId="{BDB0DAB0-85B5-49CE-B0BA-7A7D3FBD529A}" type="sibTrans" cxnId="{5280ECA9-DFAE-4D83-A8E4-4624283D24E8}">
      <dgm:prSet/>
      <dgm:spPr/>
      <dgm:t>
        <a:bodyPr/>
        <a:lstStyle/>
        <a:p>
          <a:endParaRPr lang="ru-RU" sz="1600"/>
        </a:p>
      </dgm:t>
    </dgm:pt>
    <dgm:pt modelId="{9DD71E80-56A9-412C-AC87-5DB74EABE877}">
      <dgm:prSet phldrT="[Текст]"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Наличие необходимых компетенций для создания собственного дела</a:t>
          </a:r>
        </a:p>
      </dgm:t>
    </dgm:pt>
    <dgm:pt modelId="{93A65C36-D6AA-4B47-9344-DFF33CF8D32E}" type="parTrans" cxnId="{178BDCDF-AA71-4E86-A30F-B7BD7C705CD2}">
      <dgm:prSet/>
      <dgm:spPr/>
      <dgm:t>
        <a:bodyPr/>
        <a:lstStyle/>
        <a:p>
          <a:endParaRPr lang="ru-RU" sz="1600"/>
        </a:p>
      </dgm:t>
    </dgm:pt>
    <dgm:pt modelId="{3BBA1CCB-C829-455B-9689-8AB36A69FF42}" type="sibTrans" cxnId="{178BDCDF-AA71-4E86-A30F-B7BD7C705CD2}">
      <dgm:prSet/>
      <dgm:spPr/>
      <dgm:t>
        <a:bodyPr/>
        <a:lstStyle/>
        <a:p>
          <a:endParaRPr lang="ru-RU" sz="1600"/>
        </a:p>
      </dgm:t>
    </dgm:pt>
    <dgm:pt modelId="{80A9AF84-B4CF-46A8-8082-A1741C2CDC78}">
      <dgm:prSet phldrT="[Текст]" custT="1"/>
      <dgm:spPr>
        <a:xfrm>
          <a:off x="822560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Подготовка заявки на микрофинансирование</a:t>
          </a:r>
        </a:p>
      </dgm:t>
    </dgm:pt>
    <dgm:pt modelId="{8E64481E-9146-42BF-A805-C1FDE6A1D985}" type="parTrans" cxnId="{48CF2BF0-CE27-479E-8F2E-02F99D71694F}">
      <dgm:prSet/>
      <dgm:spPr/>
      <dgm:t>
        <a:bodyPr/>
        <a:lstStyle/>
        <a:p>
          <a:endParaRPr lang="ru-RU" sz="1600"/>
        </a:p>
      </dgm:t>
    </dgm:pt>
    <dgm:pt modelId="{1476EE02-33FD-446A-AFD9-6E953F240924}" type="sibTrans" cxnId="{48CF2BF0-CE27-479E-8F2E-02F99D71694F}">
      <dgm:prSet/>
      <dgm:spPr/>
      <dgm:t>
        <a:bodyPr/>
        <a:lstStyle/>
        <a:p>
          <a:endParaRPr lang="ru-RU" sz="1600"/>
        </a:p>
      </dgm:t>
    </dgm:pt>
    <dgm:pt modelId="{25184676-CF63-4A30-9744-D9B025D84796}">
      <dgm:prSet phldrT="[Текст]" custT="1"/>
      <dgm:spPr>
        <a:xfrm>
          <a:off x="822560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Подготовка компании, поддержка в оформлении документации</a:t>
          </a:r>
        </a:p>
      </dgm:t>
    </dgm:pt>
    <dgm:pt modelId="{09440BA1-AFB8-43FA-A0E6-D6ECE9AD0E80}" type="parTrans" cxnId="{01F86234-1A63-4214-8E94-C791BE3F9CE3}">
      <dgm:prSet/>
      <dgm:spPr/>
      <dgm:t>
        <a:bodyPr/>
        <a:lstStyle/>
        <a:p>
          <a:endParaRPr lang="ru-RU" sz="1600"/>
        </a:p>
      </dgm:t>
    </dgm:pt>
    <dgm:pt modelId="{C88F1FA8-4020-4430-B81D-3A7F0262BAC6}" type="sibTrans" cxnId="{01F86234-1A63-4214-8E94-C791BE3F9CE3}">
      <dgm:prSet/>
      <dgm:spPr/>
      <dgm:t>
        <a:bodyPr/>
        <a:lstStyle/>
        <a:p>
          <a:endParaRPr lang="ru-RU" sz="1600"/>
        </a:p>
      </dgm:t>
    </dgm:pt>
    <dgm:pt modelId="{8F8204CC-8966-4433-8291-C4BAB7DCBA5D}">
      <dgm:prSet phldrT="[Текст]" custT="1"/>
      <dgm:spPr>
        <a:xfrm>
          <a:off x="822560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Аутсорсинг необходимых бизнеспроцессов  Продажа товаров и услуг</a:t>
          </a:r>
        </a:p>
      </dgm:t>
    </dgm:pt>
    <dgm:pt modelId="{1657A0CE-14A2-42D3-8AD3-4E79A376ECF1}" type="parTrans" cxnId="{9290938A-BD7E-4095-82F7-A77962B98B40}">
      <dgm:prSet/>
      <dgm:spPr/>
      <dgm:t>
        <a:bodyPr/>
        <a:lstStyle/>
        <a:p>
          <a:endParaRPr lang="ru-RU" sz="1600"/>
        </a:p>
      </dgm:t>
    </dgm:pt>
    <dgm:pt modelId="{CF966443-7A6A-4A25-9A9A-540ACA9E73B6}" type="sibTrans" cxnId="{9290938A-BD7E-4095-82F7-A77962B98B40}">
      <dgm:prSet/>
      <dgm:spPr/>
      <dgm:t>
        <a:bodyPr/>
        <a:lstStyle/>
        <a:p>
          <a:endParaRPr lang="ru-RU" sz="1600"/>
        </a:p>
      </dgm:t>
    </dgm:pt>
    <dgm:pt modelId="{5BCE2DE3-3C0C-45F1-921F-77C61AF1CABB}">
      <dgm:prSet phldrT="[Текст]"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Получение средств для подготовки компании</a:t>
          </a:r>
        </a:p>
      </dgm:t>
    </dgm:pt>
    <dgm:pt modelId="{B23B1B75-AE0D-4CA8-B5FF-589DE8F81E24}" type="parTrans" cxnId="{160CD312-299B-4875-AD40-8705C705B58B}">
      <dgm:prSet/>
      <dgm:spPr/>
      <dgm:t>
        <a:bodyPr/>
        <a:lstStyle/>
        <a:p>
          <a:endParaRPr lang="ru-RU" sz="1600"/>
        </a:p>
      </dgm:t>
    </dgm:pt>
    <dgm:pt modelId="{65C5DAC0-50EA-4694-A7E7-DECEE563194F}" type="sibTrans" cxnId="{160CD312-299B-4875-AD40-8705C705B58B}">
      <dgm:prSet/>
      <dgm:spPr/>
      <dgm:t>
        <a:bodyPr/>
        <a:lstStyle/>
        <a:p>
          <a:endParaRPr lang="ru-RU" sz="1600"/>
        </a:p>
      </dgm:t>
    </dgm:pt>
    <dgm:pt modelId="{2C87D5C4-2066-4D75-975A-47E2305F2E29}">
      <dgm:prSet phldrT="[Текст]"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Соответствующий стандартам компании</a:t>
          </a:r>
        </a:p>
      </dgm:t>
    </dgm:pt>
    <dgm:pt modelId="{E4887AD5-22E8-41BE-81FE-C3BD50BB955A}" type="parTrans" cxnId="{20A36538-4182-4A88-8CDE-C39ADB5F2A73}">
      <dgm:prSet/>
      <dgm:spPr/>
      <dgm:t>
        <a:bodyPr/>
        <a:lstStyle/>
        <a:p>
          <a:endParaRPr lang="ru-RU" sz="1600"/>
        </a:p>
      </dgm:t>
    </dgm:pt>
    <dgm:pt modelId="{27789059-A7CF-4DEA-A1BB-F677CCACC07A}" type="sibTrans" cxnId="{20A36538-4182-4A88-8CDE-C39ADB5F2A73}">
      <dgm:prSet/>
      <dgm:spPr/>
      <dgm:t>
        <a:bodyPr/>
        <a:lstStyle/>
        <a:p>
          <a:endParaRPr lang="ru-RU" sz="1600"/>
        </a:p>
      </dgm:t>
    </dgm:pt>
    <dgm:pt modelId="{D05ADA9B-6F96-4C80-A850-082257763CDB}">
      <dgm:prSet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Услуги, «включенные» в бренд республика Саха</a:t>
          </a:r>
        </a:p>
      </dgm:t>
    </dgm:pt>
    <dgm:pt modelId="{E9C84F5F-D709-4B7C-ADCE-DFCBD9FE8957}" type="parTrans" cxnId="{673CE966-AE90-4598-83D1-2D0A28FFBD0B}">
      <dgm:prSet/>
      <dgm:spPr/>
      <dgm:t>
        <a:bodyPr/>
        <a:lstStyle/>
        <a:p>
          <a:endParaRPr lang="ru-RU" sz="1600"/>
        </a:p>
      </dgm:t>
    </dgm:pt>
    <dgm:pt modelId="{115F405E-595D-465C-AD48-98E7E4419271}" type="sibTrans" cxnId="{673CE966-AE90-4598-83D1-2D0A28FFBD0B}">
      <dgm:prSet/>
      <dgm:spPr/>
      <dgm:t>
        <a:bodyPr/>
        <a:lstStyle/>
        <a:p>
          <a:endParaRPr lang="ru-RU" sz="1600"/>
        </a:p>
      </dgm:t>
    </dgm:pt>
    <dgm:pt modelId="{5A7C6214-7418-4459-9DF7-3427AB17F694}">
      <dgm:prSet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Низкие издержки и высокое качество гостиничных услуг</a:t>
          </a:r>
        </a:p>
      </dgm:t>
    </dgm:pt>
    <dgm:pt modelId="{6A272918-B7A1-423C-8C68-36BC7730001D}" type="parTrans" cxnId="{4AA8917B-F20A-4DA6-9393-AC01E9BF170B}">
      <dgm:prSet/>
      <dgm:spPr/>
      <dgm:t>
        <a:bodyPr/>
        <a:lstStyle/>
        <a:p>
          <a:endParaRPr lang="ru-RU" sz="1600"/>
        </a:p>
      </dgm:t>
    </dgm:pt>
    <dgm:pt modelId="{CCCB77C0-33FA-4F74-8C56-AFE41F335152}" type="sibTrans" cxnId="{4AA8917B-F20A-4DA6-9393-AC01E9BF170B}">
      <dgm:prSet/>
      <dgm:spPr/>
      <dgm:t>
        <a:bodyPr/>
        <a:lstStyle/>
        <a:p>
          <a:endParaRPr lang="ru-RU" sz="1600"/>
        </a:p>
      </dgm:t>
    </dgm:pt>
    <dgm:pt modelId="{9F432AB2-CA0F-4356-BDA6-48831914A03C}">
      <dgm:prSet custT="1"/>
      <dgm:spPr>
        <a:xfrm>
          <a:off x="3792931" y="678941"/>
          <a:ext cx="2008536" cy="2857213"/>
        </a:xfrm>
        <a:noFill/>
        <a:ln>
          <a:noFill/>
        </a:ln>
        <a:effectLst/>
      </dgm:spPr>
      <dgm:t>
        <a:bodyPr/>
        <a:lstStyle/>
        <a:p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Гарантированный сбыт гостиничных услуг</a:t>
          </a:r>
        </a:p>
      </dgm:t>
    </dgm:pt>
    <dgm:pt modelId="{2EF9E1A0-81AF-4A9C-85E7-6542F214E7D1}" type="parTrans" cxnId="{1FAC5982-C493-4DD0-B7A7-43B2FAFAF6C1}">
      <dgm:prSet/>
      <dgm:spPr/>
      <dgm:t>
        <a:bodyPr/>
        <a:lstStyle/>
        <a:p>
          <a:endParaRPr lang="ru-RU" sz="1600"/>
        </a:p>
      </dgm:t>
    </dgm:pt>
    <dgm:pt modelId="{52E24C80-CCFF-40BB-9EAD-616F3DB8BE3F}" type="sibTrans" cxnId="{1FAC5982-C493-4DD0-B7A7-43B2FAFAF6C1}">
      <dgm:prSet/>
      <dgm:spPr/>
      <dgm:t>
        <a:bodyPr/>
        <a:lstStyle/>
        <a:p>
          <a:endParaRPr lang="ru-RU" sz="1600"/>
        </a:p>
      </dgm:t>
    </dgm:pt>
    <dgm:pt modelId="{15670AFD-2D95-4D60-B05A-986CC07EDEE3}" type="pres">
      <dgm:prSet presAssocID="{55DD9187-30FE-4848-A95C-73D6C9079A38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AEB464F1-CB75-4978-950A-912A4B087AEB}" type="pres">
      <dgm:prSet presAssocID="{336ED190-F9CF-435C-837B-5D5778E3EBF4}" presName="composite" presStyleCnt="0"/>
      <dgm:spPr/>
    </dgm:pt>
    <dgm:pt modelId="{112A981D-E192-4BDD-8337-F742A7FCE6DE}" type="pres">
      <dgm:prSet presAssocID="{336ED190-F9CF-435C-837B-5D5778E3EBF4}" presName="BackAccent" presStyleLbl="bgShp" presStyleIdx="0" presStyleCnt="2"/>
      <dgm:spPr>
        <a:xfrm>
          <a:off x="2172" y="0"/>
          <a:ext cx="678941" cy="678941"/>
        </a:xfrm>
        <a:prstGeom prst="ellipse">
          <a:avLst/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1F53B3B0-6921-43C0-B3D0-B8FA050B60F5}" type="pres">
      <dgm:prSet presAssocID="{336ED190-F9CF-435C-837B-5D5778E3EBF4}" presName="Accent" presStyleLbl="alignNode1" presStyleIdx="0" presStyleCnt="2"/>
      <dgm:spPr>
        <a:xfrm>
          <a:off x="70066" y="67894"/>
          <a:ext cx="543153" cy="543153"/>
        </a:xfrm>
        <a:prstGeom prst="chord">
          <a:avLst>
            <a:gd name="adj1" fmla="val 0"/>
            <a:gd name="adj2" fmla="val 108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D7D21EB0-DEFB-4776-8180-8F76A082AA12}" type="pres">
      <dgm:prSet presAssocID="{336ED190-F9CF-435C-837B-5D5778E3EBF4}" presName="Child" presStyleLbl="revTx" presStyleIdx="0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</dgm:pt>
    <dgm:pt modelId="{4914227D-C757-4199-B942-C265103D918A}" type="pres">
      <dgm:prSet presAssocID="{336ED190-F9CF-435C-837B-5D5778E3EBF4}" presName="Parent" presStyleLbl="revTx" presStyleIdx="1" presStyleCnt="4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</dgm:pt>
    <dgm:pt modelId="{EF1A4595-F4C6-41DF-902F-4A500128B554}" type="pres">
      <dgm:prSet presAssocID="{C9C87A8E-AE46-4B6C-901A-89058D37195E}" presName="sibTrans" presStyleCnt="0"/>
      <dgm:spPr/>
    </dgm:pt>
    <dgm:pt modelId="{AF314E27-C546-4B2B-84AC-12357EFCCAAD}" type="pres">
      <dgm:prSet presAssocID="{2FC695DB-1CB4-484A-A67C-33EC96487746}" presName="composite" presStyleCnt="0"/>
      <dgm:spPr/>
    </dgm:pt>
    <dgm:pt modelId="{44C90F12-9ECF-468D-AE55-0B5E18750132}" type="pres">
      <dgm:prSet presAssocID="{2FC695DB-1CB4-484A-A67C-33EC96487746}" presName="BackAccent" presStyleLbl="bgShp" presStyleIdx="1" presStyleCnt="2"/>
      <dgm:spPr>
        <a:xfrm>
          <a:off x="2972543" y="0"/>
          <a:ext cx="678941" cy="678941"/>
        </a:xfrm>
        <a:prstGeom prst="ellipse">
          <a:avLst/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F0702F91-D365-47F9-918F-E8B29B00FF19}" type="pres">
      <dgm:prSet presAssocID="{2FC695DB-1CB4-484A-A67C-33EC96487746}" presName="Accent" presStyleLbl="alignNode1" presStyleIdx="1" presStyleCnt="2"/>
      <dgm:spPr>
        <a:xfrm>
          <a:off x="3040437" y="67894"/>
          <a:ext cx="543153" cy="543153"/>
        </a:xfrm>
        <a:prstGeom prst="chord">
          <a:avLst>
            <a:gd name="adj1" fmla="val 16200000"/>
            <a:gd name="adj2" fmla="val 162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CB172DC9-5E27-450E-B2B8-4957D609BECC}" type="pres">
      <dgm:prSet presAssocID="{2FC695DB-1CB4-484A-A67C-33EC96487746}" presName="Child" presStyleLbl="revTx" presStyleIdx="2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</dgm:pt>
    <dgm:pt modelId="{EB566703-232B-43BA-9C49-709CE110F467}" type="pres">
      <dgm:prSet presAssocID="{2FC695DB-1CB4-484A-A67C-33EC96487746}" presName="Parent" presStyleLbl="revTx" presStyleIdx="3" presStyleCnt="4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</dgm:pt>
  </dgm:ptLst>
  <dgm:cxnLst>
    <dgm:cxn modelId="{740DBA08-FBB1-42BE-B418-21B8662A841E}" type="presOf" srcId="{80A9AF84-B4CF-46A8-8082-A1741C2CDC78}" destId="{D7D21EB0-DEFB-4776-8180-8F76A082AA12}" srcOrd="0" destOrd="1" presId="urn:microsoft.com/office/officeart/2008/layout/IncreasingCircleProcess"/>
    <dgm:cxn modelId="{8FAC5F0F-1D56-42B4-BE64-39A60830B909}" type="presOf" srcId="{8F8204CC-8966-4433-8291-C4BAB7DCBA5D}" destId="{D7D21EB0-DEFB-4776-8180-8F76A082AA12}" srcOrd="0" destOrd="3" presId="urn:microsoft.com/office/officeart/2008/layout/IncreasingCircleProcess"/>
    <dgm:cxn modelId="{160CD312-299B-4875-AD40-8705C705B58B}" srcId="{2FC695DB-1CB4-484A-A67C-33EC96487746}" destId="{5BCE2DE3-3C0C-45F1-921F-77C61AF1CABB}" srcOrd="1" destOrd="0" parTransId="{B23B1B75-AE0D-4CA8-B5FF-589DE8F81E24}" sibTransId="{65C5DAC0-50EA-4694-A7E7-DECEE563194F}"/>
    <dgm:cxn modelId="{D20D6523-3F61-4EC5-BF78-A3AE40D80E27}" type="presOf" srcId="{55DD9187-30FE-4848-A95C-73D6C9079A38}" destId="{15670AFD-2D95-4D60-B05A-986CC07EDEE3}" srcOrd="0" destOrd="0" presId="urn:microsoft.com/office/officeart/2008/layout/IncreasingCircleProcess"/>
    <dgm:cxn modelId="{5810582D-8C6B-4B1D-902A-85CD8F86B7AB}" type="presOf" srcId="{336ED190-F9CF-435C-837B-5D5778E3EBF4}" destId="{4914227D-C757-4199-B942-C265103D918A}" srcOrd="0" destOrd="0" presId="urn:microsoft.com/office/officeart/2008/layout/IncreasingCircleProcess"/>
    <dgm:cxn modelId="{01F86234-1A63-4214-8E94-C791BE3F9CE3}" srcId="{336ED190-F9CF-435C-837B-5D5778E3EBF4}" destId="{25184676-CF63-4A30-9744-D9B025D84796}" srcOrd="2" destOrd="0" parTransId="{09440BA1-AFB8-43FA-A0E6-D6ECE9AD0E80}" sibTransId="{C88F1FA8-4020-4430-B81D-3A7F0262BAC6}"/>
    <dgm:cxn modelId="{20A36538-4182-4A88-8CDE-C39ADB5F2A73}" srcId="{2FC695DB-1CB4-484A-A67C-33EC96487746}" destId="{2C87D5C4-2066-4D75-975A-47E2305F2E29}" srcOrd="2" destOrd="0" parTransId="{E4887AD5-22E8-41BE-81FE-C3BD50BB955A}" sibTransId="{27789059-A7CF-4DEA-A1BB-F677CCACC07A}"/>
    <dgm:cxn modelId="{8F619140-C44C-4BC3-A0B4-42675118CCF8}" type="presOf" srcId="{5A7C6214-7418-4459-9DF7-3427AB17F694}" destId="{CB172DC9-5E27-450E-B2B8-4957D609BECC}" srcOrd="0" destOrd="4" presId="urn:microsoft.com/office/officeart/2008/layout/IncreasingCircleProcess"/>
    <dgm:cxn modelId="{E1FE8D42-6AA3-47E5-9B0A-1BE45ADE1A99}" type="presOf" srcId="{2FC695DB-1CB4-484A-A67C-33EC96487746}" destId="{EB566703-232B-43BA-9C49-709CE110F467}" srcOrd="0" destOrd="0" presId="urn:microsoft.com/office/officeart/2008/layout/IncreasingCircleProcess"/>
    <dgm:cxn modelId="{2CFE1B63-A5AA-4D56-8048-24C095DE1E14}" srcId="{55DD9187-30FE-4848-A95C-73D6C9079A38}" destId="{336ED190-F9CF-435C-837B-5D5778E3EBF4}" srcOrd="0" destOrd="0" parTransId="{03862F0D-B27A-4BC7-AAEC-0B022C5011F9}" sibTransId="{C9C87A8E-AE46-4B6C-901A-89058D37195E}"/>
    <dgm:cxn modelId="{673CE966-AE90-4598-83D1-2D0A28FFBD0B}" srcId="{2FC695DB-1CB4-484A-A67C-33EC96487746}" destId="{D05ADA9B-6F96-4C80-A850-082257763CDB}" srcOrd="3" destOrd="0" parTransId="{E9C84F5F-D709-4B7C-ADCE-DFCBD9FE8957}" sibTransId="{115F405E-595D-465C-AD48-98E7E4419271}"/>
    <dgm:cxn modelId="{0767FB4B-5528-434D-B7C1-06450B78C832}" type="presOf" srcId="{009C4007-66D1-4245-86C0-5095219F691A}" destId="{D7D21EB0-DEFB-4776-8180-8F76A082AA12}" srcOrd="0" destOrd="0" presId="urn:microsoft.com/office/officeart/2008/layout/IncreasingCircleProcess"/>
    <dgm:cxn modelId="{B2218F6D-CE44-4CCB-97B2-791642A303C7}" type="presOf" srcId="{2C87D5C4-2066-4D75-975A-47E2305F2E29}" destId="{CB172DC9-5E27-450E-B2B8-4957D609BECC}" srcOrd="0" destOrd="2" presId="urn:microsoft.com/office/officeart/2008/layout/IncreasingCircleProcess"/>
    <dgm:cxn modelId="{00664372-7D5C-4D81-848A-891F753D1492}" type="presOf" srcId="{5BCE2DE3-3C0C-45F1-921F-77C61AF1CABB}" destId="{CB172DC9-5E27-450E-B2B8-4957D609BECC}" srcOrd="0" destOrd="1" presId="urn:microsoft.com/office/officeart/2008/layout/IncreasingCircleProcess"/>
    <dgm:cxn modelId="{4AA8917B-F20A-4DA6-9393-AC01E9BF170B}" srcId="{2FC695DB-1CB4-484A-A67C-33EC96487746}" destId="{5A7C6214-7418-4459-9DF7-3427AB17F694}" srcOrd="4" destOrd="0" parTransId="{6A272918-B7A1-423C-8C68-36BC7730001D}" sibTransId="{CCCB77C0-33FA-4F74-8C56-AFE41F335152}"/>
    <dgm:cxn modelId="{1FAC5982-C493-4DD0-B7A7-43B2FAFAF6C1}" srcId="{2FC695DB-1CB4-484A-A67C-33EC96487746}" destId="{9F432AB2-CA0F-4356-BDA6-48831914A03C}" srcOrd="5" destOrd="0" parTransId="{2EF9E1A0-81AF-4A9C-85E7-6542F214E7D1}" sibTransId="{52E24C80-CCFF-40BB-9EAD-616F3DB8BE3F}"/>
    <dgm:cxn modelId="{816F6983-ED53-4FF4-BDEC-7ADACB267A6F}" type="presOf" srcId="{D05ADA9B-6F96-4C80-A850-082257763CDB}" destId="{CB172DC9-5E27-450E-B2B8-4957D609BECC}" srcOrd="0" destOrd="3" presId="urn:microsoft.com/office/officeart/2008/layout/IncreasingCircleProcess"/>
    <dgm:cxn modelId="{9290938A-BD7E-4095-82F7-A77962B98B40}" srcId="{336ED190-F9CF-435C-837B-5D5778E3EBF4}" destId="{8F8204CC-8966-4433-8291-C4BAB7DCBA5D}" srcOrd="3" destOrd="0" parTransId="{1657A0CE-14A2-42D3-8AD3-4E79A376ECF1}" sibTransId="{CF966443-7A6A-4A25-9A9A-540ACA9E73B6}"/>
    <dgm:cxn modelId="{EBD0D28C-1D99-41ED-839C-D8013F6DCC6D}" type="presOf" srcId="{9F432AB2-CA0F-4356-BDA6-48831914A03C}" destId="{CB172DC9-5E27-450E-B2B8-4957D609BECC}" srcOrd="0" destOrd="5" presId="urn:microsoft.com/office/officeart/2008/layout/IncreasingCircleProcess"/>
    <dgm:cxn modelId="{5280ECA9-DFAE-4D83-A8E4-4624283D24E8}" srcId="{55DD9187-30FE-4848-A95C-73D6C9079A38}" destId="{2FC695DB-1CB4-484A-A67C-33EC96487746}" srcOrd="1" destOrd="0" parTransId="{2278E0EE-4466-4F71-AFFC-C798D8CD9B96}" sibTransId="{BDB0DAB0-85B5-49CE-B0BA-7A7D3FBD529A}"/>
    <dgm:cxn modelId="{C2ED25AB-1A35-4793-AE13-E900CB816539}" type="presOf" srcId="{25184676-CF63-4A30-9744-D9B025D84796}" destId="{D7D21EB0-DEFB-4776-8180-8F76A082AA12}" srcOrd="0" destOrd="2" presId="urn:microsoft.com/office/officeart/2008/layout/IncreasingCircleProcess"/>
    <dgm:cxn modelId="{E6394AAB-2FE3-4FE3-BC10-07217756A066}" type="presOf" srcId="{9DD71E80-56A9-412C-AC87-5DB74EABE877}" destId="{CB172DC9-5E27-450E-B2B8-4957D609BECC}" srcOrd="0" destOrd="0" presId="urn:microsoft.com/office/officeart/2008/layout/IncreasingCircleProcess"/>
    <dgm:cxn modelId="{080663B5-4C74-4A8E-BD4A-33D45EE4C844}" srcId="{336ED190-F9CF-435C-837B-5D5778E3EBF4}" destId="{009C4007-66D1-4245-86C0-5095219F691A}" srcOrd="0" destOrd="0" parTransId="{94B54A75-C5F9-42B7-9E9E-BFDF61166485}" sibTransId="{36F0D1E4-ADA7-4E76-8495-6E04774C119E}"/>
    <dgm:cxn modelId="{178BDCDF-AA71-4E86-A30F-B7BD7C705CD2}" srcId="{2FC695DB-1CB4-484A-A67C-33EC96487746}" destId="{9DD71E80-56A9-412C-AC87-5DB74EABE877}" srcOrd="0" destOrd="0" parTransId="{93A65C36-D6AA-4B47-9344-DFF33CF8D32E}" sibTransId="{3BBA1CCB-C829-455B-9689-8AB36A69FF42}"/>
    <dgm:cxn modelId="{48CF2BF0-CE27-479E-8F2E-02F99D71694F}" srcId="{336ED190-F9CF-435C-837B-5D5778E3EBF4}" destId="{80A9AF84-B4CF-46A8-8082-A1741C2CDC78}" srcOrd="1" destOrd="0" parTransId="{8E64481E-9146-42BF-A805-C1FDE6A1D985}" sibTransId="{1476EE02-33FD-446A-AFD9-6E953F240924}"/>
    <dgm:cxn modelId="{5A2C0EE9-58DB-4912-AD6D-C805DE8B1470}" type="presParOf" srcId="{15670AFD-2D95-4D60-B05A-986CC07EDEE3}" destId="{AEB464F1-CB75-4978-950A-912A4B087AEB}" srcOrd="0" destOrd="0" presId="urn:microsoft.com/office/officeart/2008/layout/IncreasingCircleProcess"/>
    <dgm:cxn modelId="{8B6FA45A-7C6F-4B26-896F-218C219D7618}" type="presParOf" srcId="{AEB464F1-CB75-4978-950A-912A4B087AEB}" destId="{112A981D-E192-4BDD-8337-F742A7FCE6DE}" srcOrd="0" destOrd="0" presId="urn:microsoft.com/office/officeart/2008/layout/IncreasingCircleProcess"/>
    <dgm:cxn modelId="{411C00BD-A394-44AB-86D9-0751E29078AB}" type="presParOf" srcId="{AEB464F1-CB75-4978-950A-912A4B087AEB}" destId="{1F53B3B0-6921-43C0-B3D0-B8FA050B60F5}" srcOrd="1" destOrd="0" presId="urn:microsoft.com/office/officeart/2008/layout/IncreasingCircleProcess"/>
    <dgm:cxn modelId="{D7950196-4E55-4A29-9F13-209EFC71F6AC}" type="presParOf" srcId="{AEB464F1-CB75-4978-950A-912A4B087AEB}" destId="{D7D21EB0-DEFB-4776-8180-8F76A082AA12}" srcOrd="2" destOrd="0" presId="urn:microsoft.com/office/officeart/2008/layout/IncreasingCircleProcess"/>
    <dgm:cxn modelId="{8C1FC642-6223-4AE8-9EBC-616733A0B4C1}" type="presParOf" srcId="{AEB464F1-CB75-4978-950A-912A4B087AEB}" destId="{4914227D-C757-4199-B942-C265103D918A}" srcOrd="3" destOrd="0" presId="urn:microsoft.com/office/officeart/2008/layout/IncreasingCircleProcess"/>
    <dgm:cxn modelId="{564CDB00-A473-43F6-9E59-6FA785C5F390}" type="presParOf" srcId="{15670AFD-2D95-4D60-B05A-986CC07EDEE3}" destId="{EF1A4595-F4C6-41DF-902F-4A500128B554}" srcOrd="1" destOrd="0" presId="urn:microsoft.com/office/officeart/2008/layout/IncreasingCircleProcess"/>
    <dgm:cxn modelId="{F8B5CBA7-C11E-48E0-8E96-50612FBE414F}" type="presParOf" srcId="{15670AFD-2D95-4D60-B05A-986CC07EDEE3}" destId="{AF314E27-C546-4B2B-84AC-12357EFCCAAD}" srcOrd="2" destOrd="0" presId="urn:microsoft.com/office/officeart/2008/layout/IncreasingCircleProcess"/>
    <dgm:cxn modelId="{7496C26A-39B1-47A4-AD40-C9FDDB3D3C30}" type="presParOf" srcId="{AF314E27-C546-4B2B-84AC-12357EFCCAAD}" destId="{44C90F12-9ECF-468D-AE55-0B5E18750132}" srcOrd="0" destOrd="0" presId="urn:microsoft.com/office/officeart/2008/layout/IncreasingCircleProcess"/>
    <dgm:cxn modelId="{814F894B-D26F-4A69-81B4-DC69A5B535DF}" type="presParOf" srcId="{AF314E27-C546-4B2B-84AC-12357EFCCAAD}" destId="{F0702F91-D365-47F9-918F-E8B29B00FF19}" srcOrd="1" destOrd="0" presId="urn:microsoft.com/office/officeart/2008/layout/IncreasingCircleProcess"/>
    <dgm:cxn modelId="{40CCDEEF-2DEE-4CB0-80AA-2819E3BD930C}" type="presParOf" srcId="{AF314E27-C546-4B2B-84AC-12357EFCCAAD}" destId="{CB172DC9-5E27-450E-B2B8-4957D609BECC}" srcOrd="2" destOrd="0" presId="urn:microsoft.com/office/officeart/2008/layout/IncreasingCircleProcess"/>
    <dgm:cxn modelId="{63B05768-223B-4C58-A081-1EC6ED886678}" type="presParOf" srcId="{AF314E27-C546-4B2B-84AC-12357EFCCAAD}" destId="{EB566703-232B-43BA-9C49-709CE110F467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61DDC1-101B-4F74-909C-D4729D26AF67}">
      <dsp:nvSpPr>
        <dsp:cNvPr id="0" name=""/>
        <dsp:cNvSpPr/>
      </dsp:nvSpPr>
      <dsp:spPr>
        <a:xfrm>
          <a:off x="0" y="415143"/>
          <a:ext cx="8778080" cy="5544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631965-CE40-4C18-B412-F9949866393E}">
      <dsp:nvSpPr>
        <dsp:cNvPr id="0" name=""/>
        <dsp:cNvSpPr/>
      </dsp:nvSpPr>
      <dsp:spPr>
        <a:xfrm>
          <a:off x="433331" y="90423"/>
          <a:ext cx="8336483" cy="64944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253" tIns="0" rIns="2322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организация консультационной поддержки малого и среднего бизнеса туристической и гостиничной направленности</a:t>
          </a:r>
        </a:p>
      </dsp:txBody>
      <dsp:txXfrm>
        <a:off x="465034" y="122126"/>
        <a:ext cx="8273077" cy="586034"/>
      </dsp:txXfrm>
    </dsp:sp>
    <dsp:sp modelId="{836B6B7B-3DF6-4BF6-9C9A-ED66EFDE6BF5}">
      <dsp:nvSpPr>
        <dsp:cNvPr id="0" name=""/>
        <dsp:cNvSpPr/>
      </dsp:nvSpPr>
      <dsp:spPr>
        <a:xfrm>
          <a:off x="0" y="1413063"/>
          <a:ext cx="8778080" cy="5544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17CCDD-991D-4A2B-BC62-497D545D69A1}">
      <dsp:nvSpPr>
        <dsp:cNvPr id="0" name=""/>
        <dsp:cNvSpPr/>
      </dsp:nvSpPr>
      <dsp:spPr>
        <a:xfrm>
          <a:off x="438904" y="1088343"/>
          <a:ext cx="8145110" cy="64944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253" tIns="0" rIns="2322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разработка и реализация обучающих программ для начинающих и опытных представителей бизнеса</a:t>
          </a:r>
        </a:p>
      </dsp:txBody>
      <dsp:txXfrm>
        <a:off x="470607" y="1120046"/>
        <a:ext cx="8081704" cy="586034"/>
      </dsp:txXfrm>
    </dsp:sp>
    <dsp:sp modelId="{EF4FBBAF-9953-4247-BDFE-D03EEFFFE3B1}">
      <dsp:nvSpPr>
        <dsp:cNvPr id="0" name=""/>
        <dsp:cNvSpPr/>
      </dsp:nvSpPr>
      <dsp:spPr>
        <a:xfrm>
          <a:off x="0" y="2410983"/>
          <a:ext cx="8778080" cy="5544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3D5993-93E1-4986-B786-1FC525F4F98D}">
      <dsp:nvSpPr>
        <dsp:cNvPr id="0" name=""/>
        <dsp:cNvSpPr/>
      </dsp:nvSpPr>
      <dsp:spPr>
        <a:xfrm>
          <a:off x="435046" y="2086263"/>
          <a:ext cx="8339866" cy="64944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253" tIns="0" rIns="2322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оказание на принципах аутсорсинга бухгалтерских, юридических и других услуг</a:t>
          </a:r>
        </a:p>
      </dsp:txBody>
      <dsp:txXfrm>
        <a:off x="466749" y="2117966"/>
        <a:ext cx="8276460" cy="586034"/>
      </dsp:txXfrm>
    </dsp:sp>
    <dsp:sp modelId="{ADA021C4-2B9B-4CEF-A936-F9C0A372D8A8}">
      <dsp:nvSpPr>
        <dsp:cNvPr id="0" name=""/>
        <dsp:cNvSpPr/>
      </dsp:nvSpPr>
      <dsp:spPr>
        <a:xfrm>
          <a:off x="0" y="3408903"/>
          <a:ext cx="8778080" cy="5544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F4BC0E-D4F2-496F-B267-AB000B2C6E87}">
      <dsp:nvSpPr>
        <dsp:cNvPr id="0" name=""/>
        <dsp:cNvSpPr/>
      </dsp:nvSpPr>
      <dsp:spPr>
        <a:xfrm>
          <a:off x="438904" y="3084183"/>
          <a:ext cx="8294425" cy="64944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253" tIns="0" rIns="2322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организация сбыта продукции клиентских представленности гостиниц на рынках, участие в ярморках вакансий, бизнес-тренингах </a:t>
          </a:r>
        </a:p>
      </dsp:txBody>
      <dsp:txXfrm>
        <a:off x="470607" y="3115886"/>
        <a:ext cx="8231019" cy="586034"/>
      </dsp:txXfrm>
    </dsp:sp>
    <dsp:sp modelId="{5778BE6D-652F-4E07-BF72-5500FACC6266}">
      <dsp:nvSpPr>
        <dsp:cNvPr id="0" name=""/>
        <dsp:cNvSpPr/>
      </dsp:nvSpPr>
      <dsp:spPr>
        <a:xfrm>
          <a:off x="0" y="4406823"/>
          <a:ext cx="8778080" cy="5544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5BBEA5-7430-4EC7-A11C-41506F401822}">
      <dsp:nvSpPr>
        <dsp:cNvPr id="0" name=""/>
        <dsp:cNvSpPr/>
      </dsp:nvSpPr>
      <dsp:spPr>
        <a:xfrm>
          <a:off x="430760" y="4082103"/>
          <a:ext cx="8345627" cy="64944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253" tIns="0" rIns="2322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• продвижение </a:t>
          </a:r>
          <a:r>
            <a:rPr lang="en-US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IT-</a:t>
          </a:r>
          <a:r>
            <a:rPr lang="ru-RU" sz="1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брендов, которые позиционируют гостиницы, привлекают турпоток</a:t>
          </a:r>
        </a:p>
      </dsp:txBody>
      <dsp:txXfrm>
        <a:off x="462463" y="4113806"/>
        <a:ext cx="8282221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A981D-E192-4BDD-8337-F742A7FCE6DE}">
      <dsp:nvSpPr>
        <dsp:cNvPr id="0" name=""/>
        <dsp:cNvSpPr/>
      </dsp:nvSpPr>
      <dsp:spPr>
        <a:xfrm>
          <a:off x="137688" y="0"/>
          <a:ext cx="995438" cy="995438"/>
        </a:xfrm>
        <a:prstGeom prst="ellipse">
          <a:avLst/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53B3B0-6921-43C0-B3D0-B8FA050B60F5}">
      <dsp:nvSpPr>
        <dsp:cNvPr id="0" name=""/>
        <dsp:cNvSpPr/>
      </dsp:nvSpPr>
      <dsp:spPr>
        <a:xfrm>
          <a:off x="237232" y="99543"/>
          <a:ext cx="796350" cy="796350"/>
        </a:xfrm>
        <a:prstGeom prst="chord">
          <a:avLst>
            <a:gd name="adj1" fmla="val 0"/>
            <a:gd name="adj2" fmla="val 108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21EB0-DEFB-4776-8180-8F76A082AA12}">
      <dsp:nvSpPr>
        <dsp:cNvPr id="0" name=""/>
        <dsp:cNvSpPr/>
      </dsp:nvSpPr>
      <dsp:spPr>
        <a:xfrm>
          <a:off x="1340509" y="995438"/>
          <a:ext cx="2944839" cy="4189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Повышение квалификации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Подготовка заявки на микрофинансирование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Подготовка компании, поддержка в оформлении документации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Аутсорсинг необходимых бизнеспроцессов  Продажа товаров и услуг</a:t>
          </a:r>
        </a:p>
      </dsp:txBody>
      <dsp:txXfrm>
        <a:off x="1340509" y="995438"/>
        <a:ext cx="2944839" cy="4189137"/>
      </dsp:txXfrm>
    </dsp:sp>
    <dsp:sp modelId="{4914227D-C757-4199-B942-C265103D918A}">
      <dsp:nvSpPr>
        <dsp:cNvPr id="0" name=""/>
        <dsp:cNvSpPr/>
      </dsp:nvSpPr>
      <dsp:spPr>
        <a:xfrm>
          <a:off x="1340509" y="0"/>
          <a:ext cx="2944839" cy="995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Этап</a:t>
          </a:r>
          <a:endParaRPr lang="ru-RU" sz="1600" b="1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340509" y="0"/>
        <a:ext cx="2944839" cy="995438"/>
      </dsp:txXfrm>
    </dsp:sp>
    <dsp:sp modelId="{44C90F12-9ECF-468D-AE55-0B5E18750132}">
      <dsp:nvSpPr>
        <dsp:cNvPr id="0" name=""/>
        <dsp:cNvSpPr/>
      </dsp:nvSpPr>
      <dsp:spPr>
        <a:xfrm>
          <a:off x="4492732" y="0"/>
          <a:ext cx="995438" cy="995438"/>
        </a:xfrm>
        <a:prstGeom prst="ellipse">
          <a:avLst/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702F91-D365-47F9-918F-E8B29B00FF19}">
      <dsp:nvSpPr>
        <dsp:cNvPr id="0" name=""/>
        <dsp:cNvSpPr/>
      </dsp:nvSpPr>
      <dsp:spPr>
        <a:xfrm>
          <a:off x="4592275" y="99543"/>
          <a:ext cx="796350" cy="796350"/>
        </a:xfrm>
        <a:prstGeom prst="chord">
          <a:avLst>
            <a:gd name="adj1" fmla="val 16200000"/>
            <a:gd name="adj2" fmla="val 162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172DC9-5E27-450E-B2B8-4957D609BECC}">
      <dsp:nvSpPr>
        <dsp:cNvPr id="0" name=""/>
        <dsp:cNvSpPr/>
      </dsp:nvSpPr>
      <dsp:spPr>
        <a:xfrm>
          <a:off x="5695553" y="995438"/>
          <a:ext cx="2944839" cy="4189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Наличие необходимых компетенций для создания собственного дела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Получение средств для подготовки компании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Соответствующий стандартам компании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Услуги, «включенные» в бренд республика Саха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Низкие издержки и высокое качество гостиничных услуг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Гарантированный сбыт гостиничных услуг</a:t>
          </a:r>
        </a:p>
      </dsp:txBody>
      <dsp:txXfrm>
        <a:off x="5695553" y="995438"/>
        <a:ext cx="2944839" cy="4189137"/>
      </dsp:txXfrm>
    </dsp:sp>
    <dsp:sp modelId="{EB566703-232B-43BA-9C49-709CE110F467}">
      <dsp:nvSpPr>
        <dsp:cNvPr id="0" name=""/>
        <dsp:cNvSpPr/>
      </dsp:nvSpPr>
      <dsp:spPr>
        <a:xfrm>
          <a:off x="5695553" y="0"/>
          <a:ext cx="2944839" cy="995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Результат</a:t>
          </a:r>
          <a:endParaRPr lang="ru-RU" sz="1600" b="1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695553" y="0"/>
        <a:ext cx="2944839" cy="995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01241D-D11C-4052-AA6E-8E8DD33009D6}" type="datetimeFigureOut">
              <a:rPr lang="ru-RU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35AD7B-6001-4BE0-AAAD-6A0643E1E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7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5A381D-09F3-4DE1-8B38-74036372446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190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665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588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4570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A3DFE-4603-4941-A886-A59ACA64A33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7889F-3F9D-4E5A-980A-D7AE0E3F4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CCEA99-F34C-48CA-B94C-4C4A2FBB5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480983-995D-4F01-AEA6-B8B1E0E8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9FA5D8-118F-45BC-A033-20EBEFA27276}" type="datetime1">
              <a:rPr lang="ru-RU" smtClean="0"/>
              <a:pPr>
                <a:defRPr/>
              </a:pPr>
              <a:t>24.11.2020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2A69BD-4DF2-4AC4-B355-2B20A8D38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87C647-1C5E-4BD2-8720-3017C9B58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F258D-86AB-4B99-BB39-55AC626B41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4757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2C7D1-9D02-4AAA-9142-9F74FFF67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57F40F-BD44-433E-BA5C-BEEA024A9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8996D8-84C4-405B-9FDE-95BB95799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C88F7D-2E49-4B36-97C0-A9B254B1D503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C0A8AD-6866-4D42-9F7B-5E1F09F4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DBE98-8CBF-4980-8EEC-61BF7D38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BACB9-57E9-4F15-8714-7B3E2AFE39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56088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5153C5-D739-44EB-BABA-40DC33099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49653B8-B1AA-49C0-99F0-7039068F3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C9C5DD-91C8-4239-92E7-8ABC3DAC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1CE357-9EAD-463E-AEF2-31363BD65677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4DDFAC-3AA3-4780-AC84-759B03A0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6C6FA7-7BF1-41FC-810A-F0C407296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815A2-4D15-438B-9254-911A20EA3F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09719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34DDA-6C8F-4F05-AFCC-85093BB0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840874-EBD2-49CB-9E35-0FB082921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1D4EB8-BCD7-4CB9-8007-8AACDBB4A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4FEF-5DDD-45BD-94FF-750AB0CEEA97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3F7778-D8A5-43F2-BBA6-256108A80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E8FF7-B43F-4D39-80EC-8C3F0853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E4179-8F66-4DE9-B00C-00CF1F922C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57497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2E82EB-A6FD-4BDE-BAB0-ED4BF4A3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FA6A-18B2-4B28-AA95-CCC9E09C2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678CE3-23F6-415A-9004-5ED4838B1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8D3903-DBEE-45A5-8B66-AFF31FB5925E}" type="datetime1">
              <a:rPr lang="ru-RU" smtClean="0"/>
              <a:pPr>
                <a:defRPr/>
              </a:pPr>
              <a:t>24.11.2020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F6D739-D519-46A5-85A7-65DA3470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CFD9B1-17C8-4C86-A941-A5063759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DBB03-6C38-4E87-968D-A5EED092F8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2029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6484F2-4B33-41B9-96DD-CECC9F3ED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87B1A-3837-4DA1-B003-D83F832BD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EB3F6C-3E40-4621-9FB5-52E6DF418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6F7C16-C0B7-4EDE-BB66-E507EDF4E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52045-48D0-4ACC-9F0B-83A280462F94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F232D4-B04C-422B-9C40-4AE7398A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D318D1-223C-46A3-B2F5-DCE82AD9A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9EEBB-569F-40A2-9252-262C81F5E0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4201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FA5A9-603A-4D9D-8DCF-1934402D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0EE189-785F-4C78-A7B8-39369D449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848F09-2E9A-4983-B939-CC7B5C0F5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61D143-B1D3-44DF-A347-50EFB6EC8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661867F-79BC-4973-99DE-E4159EF09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8C4F80-5C33-4F49-92F9-DCAD9FA3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39550F-E631-4399-BFCC-A2A4A5794E16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5EC4863-8822-4C4B-BC18-01D9935E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5265E-D124-4ED4-8BDA-B8A5D45A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E6E94-CD10-4D30-BA7B-B9F36F6A10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55082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790AA-CF85-4449-BC52-442D5FB45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14A7F5-0E63-41FD-B7C3-B0AF1171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8CC2A6-447D-45AD-8B34-C49071ECFF89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48A2E6-59C1-483C-89CD-8E8F9FF1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ED38BEF-F204-47BB-A625-212C23AB5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13D79-2312-47D1-8398-D53687058C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26835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6B6368C-E5E7-486D-A043-FE13F11D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BDFEE-BEFC-4D71-9669-8EBF4D720907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45FC59-46E3-4142-ABDC-8140A200E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1B9BE9-62BE-4F55-A87A-08F6F800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5DD57-C1B8-4581-A0B2-E174795EE4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27715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49607E-4C95-462B-A702-539C1AED7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E512B-272F-49FF-94E5-35773C17E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D038EF-BAB7-4015-9472-8E5BA4478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4D4303-D64E-4887-9C97-41C8C7BD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AC0232-890F-4855-958E-244BBD32B647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FB9E12-DB14-4BC5-9F12-B656E19C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E7F72C-DEC1-43AC-B0EF-24E7697D8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3C1C0-8E27-47C9-B83F-66932421FF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271968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3AB53-D56A-452A-BA3C-590E2C8F8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E6EF1E1-6510-4FA6-AD3A-A096B62DB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1E54C4-E29E-413A-94EC-01A64662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ECED10-D30A-445A-BE59-27932082C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43FFF-9256-479E-85BB-62775946D0E6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121C25-2F11-4F0B-9865-8F768F7BC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4A2D34-F099-4672-93A2-AF95A12D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A97F9-08F3-4C72-A4C9-357C43B4D8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00279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8AC07-C373-48EB-9CE1-DAF0ADFB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B49EC7-655A-40C2-9C04-4F95B491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96DF45-5C3F-4338-AC3E-89C31113F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28704D-2C1A-40BD-BBBB-F29AB9B0B2D2}" type="datetime1">
              <a:rPr lang="ru-RU" smtClean="0"/>
              <a:pPr>
                <a:defRPr/>
              </a:pPr>
              <a:t>24.11.2020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E14D2D-EC86-4704-917B-156CEC150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5311E8-B41A-4217-A68D-23968B9CB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E6F519-EC56-4BAA-A94E-C031719F29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05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79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fade/>
  </p:transition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/>
          <p:cNvSpPr txBox="1">
            <a:spLocks/>
          </p:cNvSpPr>
          <p:nvPr/>
        </p:nvSpPr>
        <p:spPr>
          <a:xfrm>
            <a:off x="4932040" y="5272087"/>
            <a:ext cx="4193363" cy="1585913"/>
          </a:xfrm>
          <a:prstGeom prst="rect">
            <a:avLst/>
          </a:prstGeom>
        </p:spPr>
        <p:txBody>
          <a:bodyPr lIns="121899" tIns="60949" rIns="121899" bIns="60949" anchor="b"/>
          <a:lstStyle/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anose="020B0503020204020204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ea typeface="+mj-ea"/>
                <a:cs typeface="+mj-cs"/>
              </a:rPr>
              <a:t>Выполнил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  <a:ea typeface="+mj-ea"/>
                <a:cs typeface="+mj-cs"/>
              </a:rPr>
              <a:t>: </a:t>
            </a: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itchFamily="34" charset="0"/>
                <a:ea typeface="+mj-ea"/>
                <a:cs typeface="+mj-cs"/>
              </a:rPr>
              <a:t>Научный руководитель:</a:t>
            </a: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itchFamily="34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440335" y="2708920"/>
            <a:ext cx="8064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ВЫПУСКНАЯ КВАЛИФИКАЦИОННАЯ РАБОТА</a:t>
            </a:r>
            <a:endParaRPr lang="ru-RU" altLang="ru-RU" sz="1000" dirty="0">
              <a:solidFill>
                <a:schemeClr val="accent4">
                  <a:lumMod val="50000"/>
                </a:schemeClr>
              </a:solidFill>
              <a:latin typeface="Corbel" panose="020B0503020204020204" pitchFamily="34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на тему: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«Взаимодействие органов власти и бизнеса в преодолении административных барьеров»</a:t>
            </a:r>
            <a:endParaRPr lang="ru-RU" altLang="ru-RU" sz="2400" dirty="0">
              <a:solidFill>
                <a:schemeClr val="tx2">
                  <a:lumMod val="50000"/>
                </a:schemeClr>
              </a:solidFill>
              <a:latin typeface="Corbel" panose="020B0503020204020204" pitchFamily="34" charset="0"/>
              <a:cs typeface="Times New Roman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12609-8A5E-4612-BA77-7BCADEFD1DAB}"/>
              </a:ext>
            </a:extLst>
          </p:cNvPr>
          <p:cNvSpPr txBox="1">
            <a:spLocks/>
          </p:cNvSpPr>
          <p:nvPr/>
        </p:nvSpPr>
        <p:spPr bwMode="auto">
          <a:xfrm>
            <a:off x="539750" y="131937"/>
            <a:ext cx="8064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ВУЗ</a:t>
            </a:r>
            <a:endParaRPr lang="ru-RU" altLang="ru-RU" sz="2400" dirty="0">
              <a:solidFill>
                <a:schemeClr val="tx2">
                  <a:lumMod val="50000"/>
                </a:schemeClr>
              </a:solidFill>
              <a:latin typeface="Corbel" panose="020B050302020402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22901"/>
            <a:ext cx="8778081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Задачи многофункционального консультационный центр поддержки турбизнеса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BC6A846C-4202-4D39-A3F9-B44B49EF53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1791433"/>
              </p:ext>
            </p:extLst>
          </p:nvPr>
        </p:nvGraphicFramePr>
        <p:xfrm>
          <a:off x="152400" y="1329681"/>
          <a:ext cx="8778080" cy="5051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514025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22901"/>
            <a:ext cx="8778081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Алгоритм поддержки ООО «</a:t>
            </a:r>
            <a:r>
              <a:rPr lang="ru-RU" sz="2800" b="1" dirty="0" err="1"/>
              <a:t>Галантус</a:t>
            </a:r>
            <a:r>
              <a:rPr lang="ru-RU" sz="2800" b="1" dirty="0"/>
              <a:t>»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765ED88C-C0F8-4273-B9A2-6D93F6EBE7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992252"/>
              </p:ext>
            </p:extLst>
          </p:nvPr>
        </p:nvGraphicFramePr>
        <p:xfrm>
          <a:off x="152400" y="980728"/>
          <a:ext cx="8778081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58761809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22901"/>
            <a:ext cx="8778081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Рекомендации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227961-8E4D-4573-AAD5-05700466EFBE}"/>
              </a:ext>
            </a:extLst>
          </p:cNvPr>
          <p:cNvSpPr txBox="1"/>
          <p:nvPr/>
        </p:nvSpPr>
        <p:spPr>
          <a:xfrm>
            <a:off x="152400" y="965041"/>
            <a:ext cx="877808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1. Имущественная поддержка состоит в предоставлении предоставление помещений, по льготной цене субъектам малого и среднего предпринимательства с учетом значимости их деятельности, расширении возможностей предоставление лизинга оборудования, субсидировании части затрат СМСП на технологическое присоединение энергопринимающих устройств, объектов капитального строительства, используемых организациями, к электрическим сетям.</a:t>
            </a:r>
          </a:p>
          <a:p>
            <a:pPr algn="just"/>
            <a:r>
              <a:rPr lang="ru-RU" dirty="0"/>
              <a:t>2. Финансовая поддержка: повышение доступности инструментов прямого финансирования предпринимательских проектов в приоритетных отраслях, предоставление субсидий на компенсацию части затрат, связанных с уплатой процентов по кредитам; </a:t>
            </a:r>
          </a:p>
          <a:p>
            <a:pPr algn="just"/>
            <a:r>
              <a:rPr lang="ru-RU" dirty="0"/>
              <a:t>3. Организационная поддержка: создание кластеров, бизнес-инкубаторов - налаживание связей между СМСП, расширение доступа субъектов бизнеса к закупкам государственных компаний, помощь предпринимателям в нетворкинге, стимулирование спроса на товары и услуги по значимым видам деятельности; организация участия СМСП в выставках и ярмарках, информирование о возможности получения консалтинговых услуг.</a:t>
            </a:r>
          </a:p>
          <a:p>
            <a:pPr algn="just"/>
            <a:r>
              <a:rPr lang="ru-RU" dirty="0"/>
              <a:t>4.Использование новых форм обучения в сфере дистанционного образования.</a:t>
            </a:r>
          </a:p>
          <a:p>
            <a:pPr algn="just"/>
            <a:r>
              <a:rPr lang="ru-RU" dirty="0"/>
              <a:t>5. Популяризация предпринимательства в сфере гостиничного бизнеса: публикация материалов в государственных и частных  СМИ (радио, ТВ, печатные издания, журналы).</a:t>
            </a:r>
          </a:p>
        </p:txBody>
      </p:sp>
    </p:spTree>
    <p:extLst>
      <p:ext uri="{BB962C8B-B14F-4D97-AF65-F5344CB8AC3E}">
        <p14:creationId xmlns:p14="http://schemas.microsoft.com/office/powerpoint/2010/main" val="506434675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F323906-88DF-4425-A093-9F0A14676E38}"/>
              </a:ext>
            </a:extLst>
          </p:cNvPr>
          <p:cNvSpPr/>
          <p:nvPr/>
        </p:nvSpPr>
        <p:spPr>
          <a:xfrm>
            <a:off x="125759" y="97468"/>
            <a:ext cx="8892479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Заключение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22366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0" y="226368"/>
            <a:ext cx="6399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D69D0E-28B5-45FC-8483-69B0BB403D04}"/>
              </a:ext>
            </a:extLst>
          </p:cNvPr>
          <p:cNvSpPr txBox="1"/>
          <p:nvPr/>
        </p:nvSpPr>
        <p:spPr>
          <a:xfrm>
            <a:off x="125759" y="2006838"/>
            <a:ext cx="889247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Активное использование всех форм взаимодействия и поддержки малого и среднего бизнеса с органами власти  позволит достичь преодоления административных барьеров,  увеличения активности населения и увеличение зарегистрированных субъектов предпринимательства,  масштабирования малого и среднего бизнеса за счет привлечения дополнительного финансирования, увеличение конкуренции, расширения предложений местных товаров и услуг для удовлетворения потребительского спроса, увеличение объемов реализации услуг и привлечения турпотока; увеличения объема инвестиций в основной капитал увеличение числа занятых.</a:t>
            </a:r>
          </a:p>
        </p:txBody>
      </p:sp>
    </p:spTree>
    <p:extLst>
      <p:ext uri="{BB962C8B-B14F-4D97-AF65-F5344CB8AC3E}">
        <p14:creationId xmlns:p14="http://schemas.microsoft.com/office/powerpoint/2010/main" val="203432650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67544" y="2349624"/>
            <a:ext cx="8424936" cy="1295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4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БЛАГОДАРЮ ЗА ВНИМАНИЕ!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C45AB-BE06-4B5F-9CAA-9969F75AC9A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4341" name="Прямоугольник 1"/>
          <p:cNvSpPr>
            <a:spLocks noChangeArrowheads="1"/>
          </p:cNvSpPr>
          <p:nvPr/>
        </p:nvSpPr>
        <p:spPr bwMode="auto">
          <a:xfrm>
            <a:off x="-1260475" y="1628775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1513" y="116632"/>
            <a:ext cx="8660967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Цель и задачи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1513" y="803320"/>
            <a:ext cx="8660966" cy="9694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19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Times New Roman"/>
              </a:rPr>
              <a:t>Цель</a:t>
            </a:r>
            <a:r>
              <a:rPr lang="ru-RU" sz="1900" b="1" dirty="0">
                <a:solidFill>
                  <a:schemeClr val="accent4">
                    <a:lumMod val="75000"/>
                  </a:schemeClr>
                </a:solidFill>
                <a:effectLst/>
                <a:latin typeface="+mn-lt"/>
                <a:ea typeface="Times New Roman"/>
              </a:rPr>
              <a:t> </a:t>
            </a:r>
            <a:r>
              <a:rPr lang="ru-RU" sz="1900" dirty="0">
                <a:effectLst/>
                <a:latin typeface="+mn-lt"/>
                <a:ea typeface="Times New Roman"/>
              </a:rPr>
              <a:t>– </a:t>
            </a:r>
            <a:r>
              <a:rPr lang="ru-RU" sz="1900" dirty="0">
                <a:latin typeface="+mn-lt"/>
              </a:rPr>
              <a:t>теоретическое  исследование и анализ практики взаимодействия органов власти и бизнеса на примере гостиничного предприятия ООО «ГАЛАНТУС», а также разработка рекомендаций по преодолению административных барьеров.</a:t>
            </a:r>
            <a:endParaRPr lang="ru-RU" sz="1900" dirty="0">
              <a:effectLst/>
              <a:latin typeface="+mn-lt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1512" y="1988840"/>
            <a:ext cx="8680975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19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Times New Roman"/>
              </a:rPr>
              <a:t>Задачи</a:t>
            </a:r>
            <a:r>
              <a:rPr lang="ru-RU" sz="1900" b="1" dirty="0">
                <a:solidFill>
                  <a:schemeClr val="accent4">
                    <a:lumMod val="75000"/>
                  </a:schemeClr>
                </a:solidFill>
                <a:latin typeface="+mn-lt"/>
                <a:ea typeface="Times New Roman"/>
              </a:rPr>
              <a:t>: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Изучить понятие административных барьеров и их роль во взаимоотношениях власти и бизнеса;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Рассмотреть систему формальных правил регламентации взаимодействия власти и бизнеса;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Обозначить основные параметры качества предоставления государственных и муниципальных услуг;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Дать характеристику деятельности ООО «</a:t>
            </a:r>
            <a:r>
              <a:rPr lang="ru-RU" sz="1900" dirty="0" err="1">
                <a:latin typeface="+mn-lt"/>
                <a:ea typeface="Times New Roman"/>
              </a:rPr>
              <a:t>Галантус</a:t>
            </a:r>
            <a:r>
              <a:rPr lang="ru-RU" sz="1900" dirty="0">
                <a:latin typeface="+mn-lt"/>
                <a:ea typeface="Times New Roman"/>
              </a:rPr>
              <a:t>», провести анализ внешней среды функционирования организации;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Выявить и проанализировать существующие и возможные административные барьеры во взаимодействии ООО «</a:t>
            </a:r>
            <a:r>
              <a:rPr lang="ru-RU" sz="1900" dirty="0" err="1">
                <a:latin typeface="+mn-lt"/>
                <a:ea typeface="Times New Roman"/>
              </a:rPr>
              <a:t>Галантус</a:t>
            </a:r>
            <a:r>
              <a:rPr lang="ru-RU" sz="1900" dirty="0">
                <a:latin typeface="+mn-lt"/>
                <a:ea typeface="Times New Roman"/>
              </a:rPr>
              <a:t>» с органами власти;</a:t>
            </a:r>
          </a:p>
          <a:p>
            <a:pPr marL="514350" lvl="0" indent="-540000" algn="just">
              <a:spcAft>
                <a:spcPts val="0"/>
              </a:spcAft>
              <a:buFont typeface="+mj-lt"/>
              <a:buAutoNum type="arabicPeriod"/>
            </a:pPr>
            <a:r>
              <a:rPr lang="ru-RU" sz="1900" dirty="0">
                <a:latin typeface="+mn-lt"/>
                <a:ea typeface="Times New Roman"/>
              </a:rPr>
              <a:t>Разработать предложения по преодолению административных барьеров в процессе взаимодействия ООО «</a:t>
            </a:r>
            <a:r>
              <a:rPr lang="ru-RU" sz="1900" dirty="0" err="1">
                <a:latin typeface="+mn-lt"/>
                <a:ea typeface="Times New Roman"/>
              </a:rPr>
              <a:t>Галантус</a:t>
            </a:r>
            <a:r>
              <a:rPr lang="ru-RU" sz="1900" dirty="0">
                <a:latin typeface="+mn-lt"/>
                <a:ea typeface="Times New Roman"/>
              </a:rPr>
              <a:t>» с органами власти.</a:t>
            </a:r>
          </a:p>
        </p:txBody>
      </p:sp>
    </p:spTree>
    <p:extLst>
      <p:ext uri="{BB962C8B-B14F-4D97-AF65-F5344CB8AC3E}">
        <p14:creationId xmlns:p14="http://schemas.microsoft.com/office/powerpoint/2010/main" val="351452866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99789"/>
            <a:ext cx="8778081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Оценка административных барьеров, присутствующих на рынках, на которых представлены субъекты предпринимательской деятельности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4" name="Rectangle 8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5" name="Rectangle 82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A82319A-B16C-4F4F-9D70-84E6DA3F0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590913"/>
              </p:ext>
            </p:extLst>
          </p:nvPr>
        </p:nvGraphicFramePr>
        <p:xfrm>
          <a:off x="152400" y="1628800"/>
          <a:ext cx="8778079" cy="480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63816">
                  <a:extLst>
                    <a:ext uri="{9D8B030D-6E8A-4147-A177-3AD203B41FA5}">
                      <a16:colId xmlns:a16="http://schemas.microsoft.com/office/drawing/2014/main" val="192106499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32819386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86115052"/>
                    </a:ext>
                  </a:extLst>
                </a:gridCol>
                <a:gridCol w="758079">
                  <a:extLst>
                    <a:ext uri="{9D8B030D-6E8A-4147-A177-3AD203B41FA5}">
                      <a16:colId xmlns:a16="http://schemas.microsoft.com/office/drawing/2014/main" val="36618899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Административные барьеры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2017 г.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2018 г.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2019 г.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3352979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1. Сложность получения доступа к земельным участкам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15,80%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15,52%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9,6%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3877225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2. Нестабильность российского законодательства, регулирующего предпринимательскую деятельность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22,24/%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16,53%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16,5%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534615710"/>
                  </a:ext>
                </a:extLst>
              </a:tr>
              <a:tr h="331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3. Коррупция (включая взятки, дискриминацию и предоставление преференций отдельным участникам на заведомо неравных условиях)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2,74%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5,7%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6,4%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38847403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4. Сложность/ затянутость процедуры получения лицензий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5,03%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7,5%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9,9%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2864088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5. Высокие налоги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17,39%%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32,81%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25,9%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1145487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6. Необходимость установления партнерских отношений с органами власти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2,56%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2,57%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5,3%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255574361"/>
                  </a:ext>
                </a:extLst>
              </a:tr>
              <a:tr h="331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7. Ограничение/ сложность доступа к закупкам компаний с госучастием и субъектов естественных монополий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1,94%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2,82%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3,7%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1890852210"/>
                  </a:ext>
                </a:extLst>
              </a:tr>
              <a:tr h="331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8. Ограничение/ сложность доступа к поставкам товаров, оказанию услуг и выполнению работ в рамках госзакупок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4,94%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11,8%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3,2%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2765178341"/>
                  </a:ext>
                </a:extLst>
              </a:tr>
              <a:tr h="4440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9. Ограничение органами власти инициатив по организации совместной деятельности малых предприятий (например, в части создания совместных предприятий, кооперативов и др.)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7,86%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5,95%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6,4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806737509"/>
                  </a:ext>
                </a:extLst>
              </a:tr>
              <a:tr h="331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10. Иные действия/ давление со стороны органов власти, препятствующие ведению бизнеса на рынке или входу на рынок новых участников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0,71%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2,57%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3,5%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3069012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11. Силовое давление со стороны правоохранительных органов (угрозы, вымогательства и т.д.)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0,88%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2,32%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-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1745781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12. Нет ограничений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15,18%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4,39%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6,4%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96" marR="52096" marT="0" marB="0"/>
                </a:tc>
                <a:extLst>
                  <a:ext uri="{0D108BD9-81ED-4DB2-BD59-A6C34878D82A}">
                    <a16:rowId xmlns:a16="http://schemas.microsoft.com/office/drawing/2014/main" val="1046810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15793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98629"/>
            <a:ext cx="8778081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Оценка административных барьеров в г. Якутск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4" name="Rectangle 8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5" name="Rectangle 82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8971DA1-0BF3-49C1-ACDA-E9DFCB2F48C3}"/>
              </a:ext>
            </a:extLst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2816"/>
            <a:ext cx="8778081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204902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22901"/>
            <a:ext cx="8778081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Информация о фактической государственной поддержке бизнеса в Республике Саха (Якутия) с 2012-2020 гг.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4" name="Rectangle 8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9B685C0-7C2C-428C-A30F-1F05BD5BD0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288276"/>
              </p:ext>
            </p:extLst>
          </p:nvPr>
        </p:nvGraphicFramePr>
        <p:xfrm>
          <a:off x="152400" y="1825626"/>
          <a:ext cx="8778078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2062">
                  <a:extLst>
                    <a:ext uri="{9D8B030D-6E8A-4147-A177-3AD203B41FA5}">
                      <a16:colId xmlns:a16="http://schemas.microsoft.com/office/drawing/2014/main" val="4009328071"/>
                    </a:ext>
                  </a:extLst>
                </a:gridCol>
                <a:gridCol w="1326408">
                  <a:extLst>
                    <a:ext uri="{9D8B030D-6E8A-4147-A177-3AD203B41FA5}">
                      <a16:colId xmlns:a16="http://schemas.microsoft.com/office/drawing/2014/main" val="3231835450"/>
                    </a:ext>
                  </a:extLst>
                </a:gridCol>
                <a:gridCol w="1472062">
                  <a:extLst>
                    <a:ext uri="{9D8B030D-6E8A-4147-A177-3AD203B41FA5}">
                      <a16:colId xmlns:a16="http://schemas.microsoft.com/office/drawing/2014/main" val="2516071679"/>
                    </a:ext>
                  </a:extLst>
                </a:gridCol>
                <a:gridCol w="1141970">
                  <a:extLst>
                    <a:ext uri="{9D8B030D-6E8A-4147-A177-3AD203B41FA5}">
                      <a16:colId xmlns:a16="http://schemas.microsoft.com/office/drawing/2014/main" val="1263938551"/>
                    </a:ext>
                  </a:extLst>
                </a:gridCol>
                <a:gridCol w="1141970">
                  <a:extLst>
                    <a:ext uri="{9D8B030D-6E8A-4147-A177-3AD203B41FA5}">
                      <a16:colId xmlns:a16="http://schemas.microsoft.com/office/drawing/2014/main" val="1357747703"/>
                    </a:ext>
                  </a:extLst>
                </a:gridCol>
                <a:gridCol w="1111803">
                  <a:extLst>
                    <a:ext uri="{9D8B030D-6E8A-4147-A177-3AD203B41FA5}">
                      <a16:colId xmlns:a16="http://schemas.microsoft.com/office/drawing/2014/main" val="2371701063"/>
                    </a:ext>
                  </a:extLst>
                </a:gridCol>
                <a:gridCol w="1111803">
                  <a:extLst>
                    <a:ext uri="{9D8B030D-6E8A-4147-A177-3AD203B41FA5}">
                      <a16:colId xmlns:a16="http://schemas.microsoft.com/office/drawing/2014/main" val="160340959"/>
                    </a:ext>
                  </a:extLst>
                </a:gridCol>
              </a:tblGrid>
              <a:tr h="2602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Период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всего,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на 1 января 2020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77583"/>
                  </a:ext>
                </a:extLst>
              </a:tr>
              <a:tr h="217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Государственные гарантии,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Бюджетные кредиты,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Субсидии,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Вклад в уставный капитал,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Возмещение затрат по уплате % по кредитам, тыс. руб.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4179931844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2012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15 456 766,0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1 299 540,0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2 200 000,0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9 365 306,0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2 215 258,0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376 661,0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3608801754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2013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19 200 091,0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4 668 062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1 340 000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11 134 176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1 947 040,0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110 814,0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241965334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2014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19 108 628,0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3 480 980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1 960 000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12 879 540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290 622,0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497 486,0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2093021543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2015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29 235 249,0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4 634 562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5 199 181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16 455 702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2 406 302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539 502,0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3873976181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2016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25 831 431,0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2 831 000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1 250 000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16 298 678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4 950 142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501 611,0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4021615737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2017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27 504 204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4 590 000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3 490 000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17 943 326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1 097 035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383 803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680503172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2018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29 585 459,9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3 850 000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4 060 000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20 759 719,4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621 171,5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294 569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3492020883"/>
                  </a:ext>
                </a:extLst>
              </a:tr>
              <a:tr h="53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2019 год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30 101 301,2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3 950 000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4 161 000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20 678 716,3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620 172,0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394 124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2" marR="58192" marT="0" marB="0"/>
                </a:tc>
                <a:extLst>
                  <a:ext uri="{0D108BD9-81ED-4DB2-BD59-A6C34878D82A}">
                    <a16:rowId xmlns:a16="http://schemas.microsoft.com/office/drawing/2014/main" val="1161794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026777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92318"/>
            <a:ext cx="883920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Динамика госзакупок и НМЦК ООО «</a:t>
            </a:r>
            <a:r>
              <a:rPr lang="ru-RU" sz="2800" b="1" dirty="0" err="1"/>
              <a:t>Галантус</a:t>
            </a:r>
            <a:r>
              <a:rPr lang="ru-RU" sz="2800" b="1" dirty="0"/>
              <a:t>»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4" name="Rectangle 8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5" name="Rectangle 82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1D2FB939-17E7-426F-9DAC-3886096667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3069021"/>
              </p:ext>
            </p:extLst>
          </p:nvPr>
        </p:nvGraphicFramePr>
        <p:xfrm>
          <a:off x="152400" y="1066800"/>
          <a:ext cx="8839200" cy="4810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3635453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22901"/>
            <a:ext cx="8750969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Учреждения по числу осуществляемых контрольно-надзорных функций за 2019-2020 гг. по отношению к ООО «</a:t>
            </a:r>
            <a:r>
              <a:rPr lang="ru-RU" sz="2800" b="1" dirty="0" err="1"/>
              <a:t>Галантус</a:t>
            </a:r>
            <a:r>
              <a:rPr lang="ru-RU" sz="2800" b="1" dirty="0"/>
              <a:t>»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AB65648-C615-4CC7-A08E-FE0995445A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5169679"/>
              </p:ext>
            </p:extLst>
          </p:nvPr>
        </p:nvGraphicFramePr>
        <p:xfrm>
          <a:off x="179511" y="1628800"/>
          <a:ext cx="875096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555922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16632"/>
            <a:ext cx="8750969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Динамика информационных услуг, в которых приняло участие ООО «</a:t>
            </a:r>
            <a:r>
              <a:rPr lang="ru-RU" sz="2800" b="1" dirty="0" err="1"/>
              <a:t>Галантус</a:t>
            </a:r>
            <a:r>
              <a:rPr lang="ru-RU" sz="2800" b="1" dirty="0"/>
              <a:t>»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DA7B4449-2A5A-4206-A7CD-C46729933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527658"/>
              </p:ext>
            </p:extLst>
          </p:nvPr>
        </p:nvGraphicFramePr>
        <p:xfrm>
          <a:off x="179511" y="1268759"/>
          <a:ext cx="8750969" cy="5087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018609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22901"/>
            <a:ext cx="8778081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Мнения опрошенных руководства и сотрудников ООО «</a:t>
            </a:r>
            <a:r>
              <a:rPr lang="ru-RU" sz="2800" b="1" dirty="0" err="1"/>
              <a:t>Галантус</a:t>
            </a:r>
            <a:r>
              <a:rPr lang="ru-RU" sz="2800" b="1" dirty="0"/>
              <a:t>» по выбору форм взаимодействия с органами власти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" name="Rectangle 40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41"/>
          <p:cNvSpPr>
            <a:spLocks noChangeArrowheads="1"/>
          </p:cNvSpPr>
          <p:nvPr/>
        </p:nvSpPr>
        <p:spPr bwMode="auto">
          <a:xfrm>
            <a:off x="-28575" y="609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73" name="Rectangle 6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03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0300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1070992-2125-4202-9AE7-49C01DD224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8693790"/>
              </p:ext>
            </p:extLst>
          </p:nvPr>
        </p:nvGraphicFramePr>
        <p:xfrm>
          <a:off x="152400" y="1788506"/>
          <a:ext cx="8778080" cy="4592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7125952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9326</TotalTime>
  <Words>1095</Words>
  <Application>Microsoft Office PowerPoint</Application>
  <PresentationFormat>Экран (4:3)</PresentationFormat>
  <Paragraphs>222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Ксюха</dc:creator>
  <cp:lastModifiedBy>Александрия Курловская</cp:lastModifiedBy>
  <cp:revision>1707</cp:revision>
  <dcterms:created xsi:type="dcterms:W3CDTF">2013-12-07T02:55:53Z</dcterms:created>
  <dcterms:modified xsi:type="dcterms:W3CDTF">2020-11-24T12:10:26Z</dcterms:modified>
</cp:coreProperties>
</file>